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ileron" pitchFamily="2" charset="77"/>
      <p:regular r:id="rId40"/>
    </p:embeddedFont>
    <p:embeddedFont>
      <p:font typeface="Aileron Bold" pitchFamily="2" charset="77"/>
      <p:regular r:id="rId41"/>
      <p:bold r:id="rId42"/>
    </p:embeddedFont>
    <p:embeddedFont>
      <p:font typeface="Aileron Heavy" pitchFamily="2" charset="77"/>
      <p:regular r:id="rId43"/>
      <p:bold r:id="rId44"/>
    </p:embeddedFont>
    <p:embeddedFont>
      <p:font typeface="Montserrat Bold" pitchFamily="2" charset="77"/>
      <p:regular r:id="rId45"/>
      <p:bold r:id="rId46"/>
    </p:embeddedFont>
    <p:embeddedFont>
      <p:font typeface="Montserrat Heavy" pitchFamily="2" charset="77"/>
      <p:regular r:id="rId47"/>
      <p:bold r:id="rId48"/>
    </p:embeddedFont>
    <p:embeddedFont>
      <p:font typeface="Montserrat Ultra-Bold" pitchFamily="2" charset="77"/>
      <p:regular r:id="rId49"/>
      <p:bold r:id="rId50"/>
    </p:embeddedFont>
    <p:embeddedFont>
      <p:font typeface="Open Sans" panose="020B0606030504020204" pitchFamily="34" charset="0"/>
      <p:regular r:id="rId51"/>
      <p:bold r:id="rId52"/>
      <p:italic r:id="rId53"/>
      <p:boldItalic r:id="rId54"/>
    </p:embeddedFont>
    <p:embeddedFont>
      <p:font typeface="Open Sans Bold" panose="020B0806030504020204" pitchFamily="34" charset="0"/>
      <p:regular r:id="rId55"/>
      <p:bold r:id="rId56"/>
    </p:embeddedFont>
    <p:embeddedFont>
      <p:font typeface="Prompt" pitchFamily="2" charset="-34"/>
      <p:regular r:id="rId57"/>
    </p:embeddedFont>
    <p:embeddedFont>
      <p:font typeface="Prompt Bold" pitchFamily="2" charset="-34"/>
      <p:regular r:id="rId58"/>
      <p:bold r:id="rId59"/>
    </p:embeddedFont>
    <p:embeddedFont>
      <p:font typeface="Prompt Heavy" pitchFamily="2" charset="-34"/>
      <p:regular r:id="rId60"/>
      <p:bold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71" autoAdjust="0"/>
  </p:normalViewPr>
  <p:slideViewPr>
    <p:cSldViewPr>
      <p:cViewPr varScale="1">
        <p:scale>
          <a:sx n="76" d="100"/>
          <a:sy n="76" d="100"/>
        </p:scale>
        <p:origin x="71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42.png"/><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12.xml"/><Relationship Id="rId18" Type="http://schemas.openxmlformats.org/officeDocument/2006/relationships/slide" Target="slide30.xml"/><Relationship Id="rId3" Type="http://schemas.openxmlformats.org/officeDocument/2006/relationships/image" Target="../media/image9.png"/><Relationship Id="rId21" Type="http://schemas.openxmlformats.org/officeDocument/2006/relationships/slide" Target="slide34.xml"/><Relationship Id="rId7" Type="http://schemas.openxmlformats.org/officeDocument/2006/relationships/slide" Target="slide20.xml"/><Relationship Id="rId12" Type="http://schemas.openxmlformats.org/officeDocument/2006/relationships/slide" Target="slide10.xml"/><Relationship Id="rId17" Type="http://schemas.openxmlformats.org/officeDocument/2006/relationships/slide" Target="slide29.xml"/><Relationship Id="rId2" Type="http://schemas.openxmlformats.org/officeDocument/2006/relationships/image" Target="../media/image10.jpeg"/><Relationship Id="rId16" Type="http://schemas.openxmlformats.org/officeDocument/2006/relationships/slide" Target="slide28.xml"/><Relationship Id="rId20" Type="http://schemas.openxmlformats.org/officeDocument/2006/relationships/slide" Target="slide32.xml"/><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7.xml"/><Relationship Id="rId5" Type="http://schemas.openxmlformats.org/officeDocument/2006/relationships/slide" Target="slide3.xml"/><Relationship Id="rId15" Type="http://schemas.openxmlformats.org/officeDocument/2006/relationships/slide" Target="slide26.xml"/><Relationship Id="rId10" Type="http://schemas.openxmlformats.org/officeDocument/2006/relationships/slide" Target="slide6.xml"/><Relationship Id="rId19" Type="http://schemas.openxmlformats.org/officeDocument/2006/relationships/slide" Target="slide31.xml"/><Relationship Id="rId4" Type="http://schemas.openxmlformats.org/officeDocument/2006/relationships/image" Target="../media/image11.png"/><Relationship Id="rId9" Type="http://schemas.openxmlformats.org/officeDocument/2006/relationships/slide" Target="slide5.xml"/><Relationship Id="rId14" Type="http://schemas.openxmlformats.org/officeDocument/2006/relationships/slide" Target="slide22.xml"/><Relationship Id="rId22" Type="http://schemas.openxmlformats.org/officeDocument/2006/relationships/slide" Target="slide3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0.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5.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hyperlink" Target="https://github.com/ICEI-PUC-Minas-PMV-SI/pmv-si-2025-1-pe5-t1-g3-coopcred.git" TargetMode="External"/><Relationship Id="rId4" Type="http://schemas.openxmlformats.org/officeDocument/2006/relationships/image" Target="../media/image3.svg"/><Relationship Id="rId9" Type="http://schemas.openxmlformats.org/officeDocument/2006/relationships/image" Target="../media/image77.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7.svg"/><Relationship Id="rId12"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1.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9.png"/><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2312062" y="1028700"/>
            <a:ext cx="4947238" cy="691029"/>
            <a:chOff x="0" y="0"/>
            <a:chExt cx="1302976" cy="181999"/>
          </a:xfrm>
        </p:grpSpPr>
        <p:sp>
          <p:nvSpPr>
            <p:cNvPr id="4" name="Freeform 4"/>
            <p:cNvSpPr/>
            <p:nvPr/>
          </p:nvSpPr>
          <p:spPr>
            <a:xfrm>
              <a:off x="0" y="0"/>
              <a:ext cx="1302976" cy="181999"/>
            </a:xfrm>
            <a:custGeom>
              <a:avLst/>
              <a:gdLst/>
              <a:ahLst/>
              <a:cxnLst/>
              <a:rect l="l" t="t" r="r" b="b"/>
              <a:pathLst>
                <a:path w="1302976" h="181999">
                  <a:moveTo>
                    <a:pt x="79810" y="0"/>
                  </a:moveTo>
                  <a:lnTo>
                    <a:pt x="1223166" y="0"/>
                  </a:lnTo>
                  <a:cubicBezTo>
                    <a:pt x="1267244" y="0"/>
                    <a:pt x="1302976" y="35732"/>
                    <a:pt x="1302976" y="79810"/>
                  </a:cubicBezTo>
                  <a:lnTo>
                    <a:pt x="1302976" y="102190"/>
                  </a:lnTo>
                  <a:cubicBezTo>
                    <a:pt x="1302976" y="146267"/>
                    <a:pt x="1267244" y="181999"/>
                    <a:pt x="1223166" y="181999"/>
                  </a:cubicBezTo>
                  <a:lnTo>
                    <a:pt x="79810" y="181999"/>
                  </a:lnTo>
                  <a:cubicBezTo>
                    <a:pt x="35732" y="181999"/>
                    <a:pt x="0" y="146267"/>
                    <a:pt x="0" y="102190"/>
                  </a:cubicBezTo>
                  <a:lnTo>
                    <a:pt x="0" y="79810"/>
                  </a:lnTo>
                  <a:cubicBezTo>
                    <a:pt x="0" y="35732"/>
                    <a:pt x="35732" y="0"/>
                    <a:pt x="79810" y="0"/>
                  </a:cubicBezTo>
                  <a:close/>
                </a:path>
              </a:pathLst>
            </a:custGeom>
            <a:solidFill>
              <a:srgbClr val="386749"/>
            </a:solidFill>
          </p:spPr>
          <p:txBody>
            <a:bodyPr/>
            <a:lstStyle/>
            <a:p>
              <a:endParaRPr lang="en-US"/>
            </a:p>
          </p:txBody>
        </p:sp>
        <p:sp>
          <p:nvSpPr>
            <p:cNvPr id="5" name="TextBox 5"/>
            <p:cNvSpPr txBox="1"/>
            <p:nvPr/>
          </p:nvSpPr>
          <p:spPr>
            <a:xfrm>
              <a:off x="0" y="-47625"/>
              <a:ext cx="1302976" cy="229624"/>
            </a:xfrm>
            <a:prstGeom prst="rect">
              <a:avLst/>
            </a:prstGeom>
          </p:spPr>
          <p:txBody>
            <a:bodyPr lIns="50800" tIns="50800" rIns="50800" bIns="50800" rtlCol="0" anchor="ctr"/>
            <a:lstStyle/>
            <a:p>
              <a:pPr algn="ctr">
                <a:lnSpc>
                  <a:spcPts val="3360"/>
                </a:lnSpc>
              </a:pPr>
              <a:endParaRPr/>
            </a:p>
          </p:txBody>
        </p:sp>
      </p:grpSp>
      <p:grpSp>
        <p:nvGrpSpPr>
          <p:cNvPr id="6" name="Group 6"/>
          <p:cNvGrpSpPr/>
          <p:nvPr/>
        </p:nvGrpSpPr>
        <p:grpSpPr>
          <a:xfrm>
            <a:off x="-997776" y="1028700"/>
            <a:ext cx="13530987" cy="8229600"/>
            <a:chOff x="0" y="0"/>
            <a:chExt cx="3563717" cy="2167467"/>
          </a:xfrm>
        </p:grpSpPr>
        <p:sp>
          <p:nvSpPr>
            <p:cNvPr id="7" name="Freeform 7"/>
            <p:cNvSpPr/>
            <p:nvPr/>
          </p:nvSpPr>
          <p:spPr>
            <a:xfrm>
              <a:off x="0" y="0"/>
              <a:ext cx="3563717" cy="2167467"/>
            </a:xfrm>
            <a:custGeom>
              <a:avLst/>
              <a:gdLst/>
              <a:ahLst/>
              <a:cxnLst/>
              <a:rect l="l" t="t" r="r" b="b"/>
              <a:pathLst>
                <a:path w="3563717" h="2167467">
                  <a:moveTo>
                    <a:pt x="57216" y="0"/>
                  </a:moveTo>
                  <a:lnTo>
                    <a:pt x="3506501" y="0"/>
                  </a:lnTo>
                  <a:cubicBezTo>
                    <a:pt x="3521675" y="0"/>
                    <a:pt x="3536229" y="6028"/>
                    <a:pt x="3546959" y="16758"/>
                  </a:cubicBezTo>
                  <a:cubicBezTo>
                    <a:pt x="3557689" y="27488"/>
                    <a:pt x="3563717" y="42042"/>
                    <a:pt x="3563717" y="57216"/>
                  </a:cubicBezTo>
                  <a:lnTo>
                    <a:pt x="3563717" y="2110250"/>
                  </a:lnTo>
                  <a:cubicBezTo>
                    <a:pt x="3563717" y="2141850"/>
                    <a:pt x="3538100" y="2167467"/>
                    <a:pt x="3506501" y="2167467"/>
                  </a:cubicBezTo>
                  <a:lnTo>
                    <a:pt x="57216" y="2167467"/>
                  </a:lnTo>
                  <a:cubicBezTo>
                    <a:pt x="42042" y="2167467"/>
                    <a:pt x="27488" y="2161439"/>
                    <a:pt x="16758" y="2150708"/>
                  </a:cubicBezTo>
                  <a:cubicBezTo>
                    <a:pt x="6028" y="2139978"/>
                    <a:pt x="0" y="2125425"/>
                    <a:pt x="0" y="2110250"/>
                  </a:cubicBezTo>
                  <a:lnTo>
                    <a:pt x="0" y="57216"/>
                  </a:lnTo>
                  <a:cubicBezTo>
                    <a:pt x="0" y="42042"/>
                    <a:pt x="6028" y="27488"/>
                    <a:pt x="16758" y="16758"/>
                  </a:cubicBezTo>
                  <a:cubicBezTo>
                    <a:pt x="27488" y="6028"/>
                    <a:pt x="42042" y="0"/>
                    <a:pt x="57216" y="0"/>
                  </a:cubicBezTo>
                  <a:close/>
                </a:path>
              </a:pathLst>
            </a:custGeom>
            <a:gradFill rotWithShape="1">
              <a:gsLst>
                <a:gs pos="0">
                  <a:srgbClr val="000000">
                    <a:alpha val="100000"/>
                  </a:srgbClr>
                </a:gs>
                <a:gs pos="100000">
                  <a:srgbClr val="265705">
                    <a:alpha val="100000"/>
                  </a:srgbClr>
                </a:gs>
              </a:gsLst>
              <a:lin ang="0"/>
            </a:gradFill>
          </p:spPr>
          <p:txBody>
            <a:bodyPr/>
            <a:lstStyle/>
            <a:p>
              <a:endParaRPr lang="en-US"/>
            </a:p>
          </p:txBody>
        </p:sp>
        <p:sp>
          <p:nvSpPr>
            <p:cNvPr id="8" name="TextBox 8"/>
            <p:cNvSpPr txBox="1"/>
            <p:nvPr/>
          </p:nvSpPr>
          <p:spPr>
            <a:xfrm>
              <a:off x="0" y="-47625"/>
              <a:ext cx="3563717" cy="2215092"/>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13823634" y="2352127"/>
            <a:ext cx="3435666" cy="3435666"/>
          </a:xfrm>
          <a:custGeom>
            <a:avLst/>
            <a:gdLst/>
            <a:ahLst/>
            <a:cxnLst/>
            <a:rect l="l" t="t" r="r" b="b"/>
            <a:pathLst>
              <a:path w="3435666" h="3435666">
                <a:moveTo>
                  <a:pt x="0" y="0"/>
                </a:moveTo>
                <a:lnTo>
                  <a:pt x="3435666" y="0"/>
                </a:lnTo>
                <a:lnTo>
                  <a:pt x="3435666" y="3435665"/>
                </a:lnTo>
                <a:lnTo>
                  <a:pt x="0" y="34356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8649663" y="1028700"/>
            <a:ext cx="8229600" cy="8229600"/>
            <a:chOff x="0" y="0"/>
            <a:chExt cx="406400" cy="406400"/>
          </a:xfrm>
        </p:grpSpPr>
        <p:sp>
          <p:nvSpPr>
            <p:cNvPr id="11" name="Freeform 11"/>
            <p:cNvSpPr/>
            <p:nvPr/>
          </p:nvSpPr>
          <p:spPr>
            <a:xfrm>
              <a:off x="31225" y="0"/>
              <a:ext cx="351795" cy="406400"/>
            </a:xfrm>
            <a:custGeom>
              <a:avLst/>
              <a:gdLst/>
              <a:ahLst/>
              <a:cxnLst/>
              <a:rect l="l" t="t" r="r" b="b"/>
              <a:pathLst>
                <a:path w="351795" h="406400">
                  <a:moveTo>
                    <a:pt x="25219" y="0"/>
                  </a:moveTo>
                  <a:lnTo>
                    <a:pt x="115531" y="0"/>
                  </a:lnTo>
                  <a:cubicBezTo>
                    <a:pt x="151671" y="0"/>
                    <a:pt x="186332" y="14357"/>
                    <a:pt x="211887" y="39912"/>
                  </a:cubicBezTo>
                  <a:lnTo>
                    <a:pt x="335263" y="163288"/>
                  </a:lnTo>
                  <a:cubicBezTo>
                    <a:pt x="345848" y="173873"/>
                    <a:pt x="351795" y="188230"/>
                    <a:pt x="351795" y="203200"/>
                  </a:cubicBezTo>
                  <a:cubicBezTo>
                    <a:pt x="351795" y="218170"/>
                    <a:pt x="345848" y="232527"/>
                    <a:pt x="335263" y="243112"/>
                  </a:cubicBezTo>
                  <a:lnTo>
                    <a:pt x="211887" y="366488"/>
                  </a:lnTo>
                  <a:cubicBezTo>
                    <a:pt x="186332" y="392043"/>
                    <a:pt x="151671" y="406400"/>
                    <a:pt x="115531" y="406400"/>
                  </a:cubicBezTo>
                  <a:lnTo>
                    <a:pt x="25219" y="406400"/>
                  </a:lnTo>
                  <a:cubicBezTo>
                    <a:pt x="15763" y="406400"/>
                    <a:pt x="7238" y="400704"/>
                    <a:pt x="3619" y="391967"/>
                  </a:cubicBezTo>
                  <a:cubicBezTo>
                    <a:pt x="0" y="383231"/>
                    <a:pt x="2001" y="373174"/>
                    <a:pt x="8687" y="366488"/>
                  </a:cubicBezTo>
                  <a:lnTo>
                    <a:pt x="132063" y="243112"/>
                  </a:lnTo>
                  <a:cubicBezTo>
                    <a:pt x="142648" y="232527"/>
                    <a:pt x="148595" y="218170"/>
                    <a:pt x="148595" y="203200"/>
                  </a:cubicBezTo>
                  <a:cubicBezTo>
                    <a:pt x="148595" y="188230"/>
                    <a:pt x="142648" y="173873"/>
                    <a:pt x="132063" y="163288"/>
                  </a:cubicBezTo>
                  <a:lnTo>
                    <a:pt x="8687" y="39912"/>
                  </a:lnTo>
                  <a:cubicBezTo>
                    <a:pt x="2001" y="33226"/>
                    <a:pt x="0" y="23169"/>
                    <a:pt x="3619" y="14433"/>
                  </a:cubicBezTo>
                  <a:cubicBezTo>
                    <a:pt x="7238" y="5696"/>
                    <a:pt x="15763" y="0"/>
                    <a:pt x="25219" y="0"/>
                  </a:cubicBezTo>
                  <a:close/>
                </a:path>
              </a:pathLst>
            </a:custGeom>
            <a:blipFill>
              <a:blip r:embed="rId5"/>
              <a:stretch>
                <a:fillRect l="-38682" r="-36606"/>
              </a:stretch>
            </a:blipFill>
          </p:spPr>
          <p:txBody>
            <a:bodyPr/>
            <a:lstStyle/>
            <a:p>
              <a:endParaRPr lang="en-US"/>
            </a:p>
          </p:txBody>
        </p:sp>
      </p:grpSp>
      <p:grpSp>
        <p:nvGrpSpPr>
          <p:cNvPr id="12" name="Group 12"/>
          <p:cNvGrpSpPr/>
          <p:nvPr/>
        </p:nvGrpSpPr>
        <p:grpSpPr>
          <a:xfrm>
            <a:off x="13127110" y="5143500"/>
            <a:ext cx="4132190" cy="4114800"/>
            <a:chOff x="0" y="0"/>
            <a:chExt cx="6376837" cy="6350000"/>
          </a:xfrm>
        </p:grpSpPr>
        <p:sp>
          <p:nvSpPr>
            <p:cNvPr id="13" name="Freeform 13"/>
            <p:cNvSpPr/>
            <p:nvPr/>
          </p:nvSpPr>
          <p:spPr>
            <a:xfrm>
              <a:off x="350969" y="348987"/>
              <a:ext cx="6121245" cy="6096390"/>
            </a:xfrm>
            <a:custGeom>
              <a:avLst/>
              <a:gdLst/>
              <a:ahLst/>
              <a:cxnLst/>
              <a:rect l="l" t="t" r="r" b="b"/>
              <a:pathLst>
                <a:path w="6121245" h="6096390">
                  <a:moveTo>
                    <a:pt x="5550827" y="123723"/>
                  </a:moveTo>
                  <a:lnTo>
                    <a:pt x="124072" y="5528303"/>
                  </a:lnTo>
                  <a:cubicBezTo>
                    <a:pt x="28697" y="5623288"/>
                    <a:pt x="0" y="5766408"/>
                    <a:pt x="51384" y="5890820"/>
                  </a:cubicBezTo>
                  <a:cubicBezTo>
                    <a:pt x="102768" y="6015233"/>
                    <a:pt x="224095" y="6096390"/>
                    <a:pt x="358701" y="6096390"/>
                  </a:cubicBezTo>
                  <a:lnTo>
                    <a:pt x="5316198" y="6096390"/>
                  </a:lnTo>
                  <a:cubicBezTo>
                    <a:pt x="5529710" y="6096390"/>
                    <a:pt x="5734477" y="6011573"/>
                    <a:pt x="5885452" y="5860598"/>
                  </a:cubicBezTo>
                  <a:cubicBezTo>
                    <a:pt x="6036428" y="5709622"/>
                    <a:pt x="6121245" y="5504855"/>
                    <a:pt x="6121245" y="5291344"/>
                  </a:cubicBezTo>
                  <a:lnTo>
                    <a:pt x="6121245" y="360683"/>
                  </a:lnTo>
                  <a:cubicBezTo>
                    <a:pt x="6121245" y="225544"/>
                    <a:pt x="6039912" y="103687"/>
                    <a:pt x="5915114" y="51843"/>
                  </a:cubicBezTo>
                  <a:cubicBezTo>
                    <a:pt x="5790315" y="0"/>
                    <a:pt x="5646579" y="28362"/>
                    <a:pt x="5550827" y="123723"/>
                  </a:cubicBezTo>
                  <a:close/>
                </a:path>
              </a:pathLst>
            </a:custGeom>
            <a:blipFill>
              <a:blip r:embed="rId6"/>
              <a:stretch>
                <a:fillRect l="-24629" t="32" r="-24662"/>
              </a:stretch>
            </a:blipFill>
            <a:ln cap="rnd">
              <a:noFill/>
              <a:prstDash val="solid"/>
              <a:round/>
            </a:ln>
          </p:spPr>
          <p:txBody>
            <a:bodyPr/>
            <a:lstStyle/>
            <a:p>
              <a:endParaRPr lang="en-US"/>
            </a:p>
          </p:txBody>
        </p:sp>
      </p:grpSp>
      <p:grpSp>
        <p:nvGrpSpPr>
          <p:cNvPr id="14" name="Group 14"/>
          <p:cNvGrpSpPr/>
          <p:nvPr/>
        </p:nvGrpSpPr>
        <p:grpSpPr>
          <a:xfrm>
            <a:off x="10163828" y="4503582"/>
            <a:ext cx="1423280" cy="142328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E41"/>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360"/>
                </a:lnSpc>
              </a:pPr>
              <a:endParaRPr/>
            </a:p>
          </p:txBody>
        </p:sp>
      </p:grpSp>
      <p:sp>
        <p:nvSpPr>
          <p:cNvPr id="17" name="Freeform 17"/>
          <p:cNvSpPr/>
          <p:nvPr/>
        </p:nvSpPr>
        <p:spPr>
          <a:xfrm>
            <a:off x="10546206" y="4995332"/>
            <a:ext cx="658525" cy="439780"/>
          </a:xfrm>
          <a:custGeom>
            <a:avLst/>
            <a:gdLst/>
            <a:ahLst/>
            <a:cxnLst/>
            <a:rect l="l" t="t" r="r" b="b"/>
            <a:pathLst>
              <a:path w="658525" h="439780">
                <a:moveTo>
                  <a:pt x="0" y="0"/>
                </a:moveTo>
                <a:lnTo>
                  <a:pt x="658525" y="0"/>
                </a:lnTo>
                <a:lnTo>
                  <a:pt x="658525" y="439780"/>
                </a:lnTo>
                <a:lnTo>
                  <a:pt x="0" y="4397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462472" y="1239943"/>
            <a:ext cx="4162757" cy="2830017"/>
          </a:xfrm>
          <a:custGeom>
            <a:avLst/>
            <a:gdLst/>
            <a:ahLst/>
            <a:cxnLst/>
            <a:rect l="l" t="t" r="r" b="b"/>
            <a:pathLst>
              <a:path w="4162757" h="2830017">
                <a:moveTo>
                  <a:pt x="0" y="0"/>
                </a:moveTo>
                <a:lnTo>
                  <a:pt x="4162757" y="0"/>
                </a:lnTo>
                <a:lnTo>
                  <a:pt x="4162757" y="2830017"/>
                </a:lnTo>
                <a:lnTo>
                  <a:pt x="0" y="2830017"/>
                </a:lnTo>
                <a:lnTo>
                  <a:pt x="0" y="0"/>
                </a:lnTo>
                <a:close/>
              </a:path>
            </a:pathLst>
          </a:custGeom>
          <a:blipFill>
            <a:blip r:embed="rId9"/>
            <a:stretch>
              <a:fillRect/>
            </a:stretch>
          </a:blipFill>
        </p:spPr>
        <p:txBody>
          <a:bodyPr/>
          <a:lstStyle/>
          <a:p>
            <a:endParaRPr lang="en-US"/>
          </a:p>
        </p:txBody>
      </p:sp>
      <p:sp>
        <p:nvSpPr>
          <p:cNvPr id="19" name="TextBox 19"/>
          <p:cNvSpPr txBox="1"/>
          <p:nvPr/>
        </p:nvSpPr>
        <p:spPr>
          <a:xfrm>
            <a:off x="1704258" y="3911129"/>
            <a:ext cx="7620963" cy="1295398"/>
          </a:xfrm>
          <a:prstGeom prst="rect">
            <a:avLst/>
          </a:prstGeom>
        </p:spPr>
        <p:txBody>
          <a:bodyPr lIns="0" tIns="0" rIns="0" bIns="0" rtlCol="0" anchor="t">
            <a:spAutoFit/>
          </a:bodyPr>
          <a:lstStyle/>
          <a:p>
            <a:pPr algn="l">
              <a:lnSpc>
                <a:spcPts val="9974"/>
              </a:lnSpc>
            </a:pPr>
            <a:r>
              <a:rPr lang="en-US" sz="9499" b="1">
                <a:solidFill>
                  <a:srgbClr val="FCFFFB"/>
                </a:solidFill>
                <a:latin typeface="Prompt Heavy"/>
                <a:ea typeface="Prompt Heavy"/>
                <a:cs typeface="Prompt Heavy"/>
                <a:sym typeface="Prompt Heavy"/>
              </a:rPr>
              <a:t>COOPCRED</a:t>
            </a:r>
          </a:p>
        </p:txBody>
      </p:sp>
      <p:sp>
        <p:nvSpPr>
          <p:cNvPr id="20" name="TextBox 20"/>
          <p:cNvSpPr txBox="1"/>
          <p:nvPr/>
        </p:nvSpPr>
        <p:spPr>
          <a:xfrm>
            <a:off x="1916051" y="5135393"/>
            <a:ext cx="6152774" cy="271653"/>
          </a:xfrm>
          <a:prstGeom prst="rect">
            <a:avLst/>
          </a:prstGeom>
        </p:spPr>
        <p:txBody>
          <a:bodyPr lIns="0" tIns="0" rIns="0" bIns="0" rtlCol="0" anchor="t">
            <a:spAutoFit/>
          </a:bodyPr>
          <a:lstStyle/>
          <a:p>
            <a:pPr algn="l">
              <a:lnSpc>
                <a:spcPts val="2196"/>
              </a:lnSpc>
            </a:pPr>
            <a:r>
              <a:rPr lang="en-US" sz="1800" b="1">
                <a:solidFill>
                  <a:srgbClr val="F89737"/>
                </a:solidFill>
                <a:latin typeface="Montserrat Ultra-Bold"/>
                <a:ea typeface="Montserrat Ultra-Bold"/>
                <a:cs typeface="Montserrat Ultra-Bold"/>
                <a:sym typeface="Montserrat Ultra-Bold"/>
              </a:rPr>
              <a:t>Liderando o Agro, fortalecendo o seu futuro.</a:t>
            </a:r>
          </a:p>
        </p:txBody>
      </p:sp>
      <p:sp>
        <p:nvSpPr>
          <p:cNvPr id="21" name="TextBox 21"/>
          <p:cNvSpPr txBox="1"/>
          <p:nvPr/>
        </p:nvSpPr>
        <p:spPr>
          <a:xfrm>
            <a:off x="685749" y="5831612"/>
            <a:ext cx="7878961"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Infraestrutura de Redes</a:t>
            </a:r>
          </a:p>
        </p:txBody>
      </p:sp>
      <p:sp>
        <p:nvSpPr>
          <p:cNvPr id="22" name="TextBox 22"/>
          <p:cNvSpPr txBox="1"/>
          <p:nvPr/>
        </p:nvSpPr>
        <p:spPr>
          <a:xfrm>
            <a:off x="122713" y="7766457"/>
            <a:ext cx="2846933" cy="1818004"/>
          </a:xfrm>
          <a:prstGeom prst="rect">
            <a:avLst/>
          </a:prstGeom>
        </p:spPr>
        <p:txBody>
          <a:bodyPr lIns="0" tIns="0" rIns="0" bIns="0" rtlCol="0" anchor="t">
            <a:spAutoFit/>
          </a:bodyPr>
          <a:lstStyle/>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Italo Fideles Vieira do Nascimento</a:t>
            </a:r>
          </a:p>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Jully Anne Roman Palhano Dutra</a:t>
            </a:r>
          </a:p>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Lucas Morais Barcelos</a:t>
            </a:r>
          </a:p>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Pedro Henrique Nunes Alves</a:t>
            </a:r>
          </a:p>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Victor Hugo Vasquez da Silva</a:t>
            </a:r>
          </a:p>
          <a:p>
            <a:pPr marL="259091" lvl="1" indent="-129546" algn="l">
              <a:lnSpc>
                <a:spcPts val="1680"/>
              </a:lnSpc>
              <a:buFont typeface="Arial"/>
              <a:buChar char="•"/>
            </a:pPr>
            <a:r>
              <a:rPr lang="en-US" sz="1200" b="1">
                <a:solidFill>
                  <a:srgbClr val="FFFFFF"/>
                </a:solidFill>
                <a:latin typeface="Open Sans Bold"/>
                <a:ea typeface="Open Sans Bold"/>
                <a:cs typeface="Open Sans Bold"/>
                <a:sym typeface="Open Sans Bold"/>
              </a:rPr>
              <a:t>Vinícius Pereira Coelho</a:t>
            </a:r>
          </a:p>
          <a:p>
            <a:pPr algn="ctr">
              <a:lnSpc>
                <a:spcPts val="4759"/>
              </a:lnSpc>
            </a:pPr>
            <a:endParaRPr lang="en-US" sz="1200" b="1">
              <a:solidFill>
                <a:srgbClr val="FFFFFF"/>
              </a:solidFill>
              <a:latin typeface="Open Sans Bold"/>
              <a:ea typeface="Open Sans Bold"/>
              <a:cs typeface="Open Sans Bold"/>
              <a:sym typeface="Open Sans Bold"/>
            </a:endParaRPr>
          </a:p>
        </p:txBody>
      </p:sp>
      <p:sp>
        <p:nvSpPr>
          <p:cNvPr id="23" name="TextBox 23"/>
          <p:cNvSpPr txBox="1"/>
          <p:nvPr/>
        </p:nvSpPr>
        <p:spPr>
          <a:xfrm>
            <a:off x="3988740" y="8165522"/>
            <a:ext cx="3338959" cy="198119"/>
          </a:xfrm>
          <a:prstGeom prst="rect">
            <a:avLst/>
          </a:prstGeom>
        </p:spPr>
        <p:txBody>
          <a:bodyPr lIns="0" tIns="0" rIns="0" bIns="0" rtlCol="0" anchor="t">
            <a:spAutoFit/>
          </a:bodyPr>
          <a:lstStyle/>
          <a:p>
            <a:pPr algn="ctr">
              <a:lnSpc>
                <a:spcPts val="1680"/>
              </a:lnSpc>
            </a:pPr>
            <a:r>
              <a:rPr lang="en-US" sz="1200">
                <a:solidFill>
                  <a:srgbClr val="FFFFFF"/>
                </a:solidFill>
                <a:latin typeface="Open Sans"/>
                <a:ea typeface="Open Sans"/>
                <a:cs typeface="Open Sans"/>
                <a:sym typeface="Open Sans"/>
              </a:rPr>
              <a:t>Orientador:  Fábio Leandro Rodrigues Cordeiro</a:t>
            </a:r>
          </a:p>
        </p:txBody>
      </p:sp>
      <p:sp>
        <p:nvSpPr>
          <p:cNvPr id="24" name="Freeform 24"/>
          <p:cNvSpPr/>
          <p:nvPr/>
        </p:nvSpPr>
        <p:spPr>
          <a:xfrm>
            <a:off x="0" y="1028700"/>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7028000" y="0"/>
            <a:ext cx="2402119" cy="10287000"/>
            <a:chOff x="0" y="0"/>
            <a:chExt cx="632657" cy="2709333"/>
          </a:xfrm>
        </p:grpSpPr>
        <p:sp>
          <p:nvSpPr>
            <p:cNvPr id="4" name="Freeform 4"/>
            <p:cNvSpPr/>
            <p:nvPr/>
          </p:nvSpPr>
          <p:spPr>
            <a:xfrm>
              <a:off x="0" y="0"/>
              <a:ext cx="632657" cy="2709333"/>
            </a:xfrm>
            <a:custGeom>
              <a:avLst/>
              <a:gdLst/>
              <a:ahLst/>
              <a:cxnLst/>
              <a:rect l="l" t="t" r="r" b="b"/>
              <a:pathLst>
                <a:path w="632657" h="2709333">
                  <a:moveTo>
                    <a:pt x="0" y="0"/>
                  </a:moveTo>
                  <a:lnTo>
                    <a:pt x="632657" y="0"/>
                  </a:lnTo>
                  <a:lnTo>
                    <a:pt x="632657" y="2709333"/>
                  </a:lnTo>
                  <a:lnTo>
                    <a:pt x="0" y="2709333"/>
                  </a:lnTo>
                  <a:close/>
                </a:path>
              </a:pathLst>
            </a:custGeom>
            <a:solidFill>
              <a:srgbClr val="1E4436"/>
            </a:solidFill>
          </p:spPr>
          <p:txBody>
            <a:bodyPr/>
            <a:lstStyle/>
            <a:p>
              <a:endParaRPr lang="en-US"/>
            </a:p>
          </p:txBody>
        </p:sp>
        <p:sp>
          <p:nvSpPr>
            <p:cNvPr id="5" name="TextBox 5"/>
            <p:cNvSpPr txBox="1"/>
            <p:nvPr/>
          </p:nvSpPr>
          <p:spPr>
            <a:xfrm>
              <a:off x="0" y="-47625"/>
              <a:ext cx="632657" cy="2756958"/>
            </a:xfrm>
            <a:prstGeom prst="rect">
              <a:avLst/>
            </a:prstGeom>
          </p:spPr>
          <p:txBody>
            <a:bodyPr lIns="50800" tIns="50800" rIns="50800" bIns="50800" rtlCol="0" anchor="ctr"/>
            <a:lstStyle/>
            <a:p>
              <a:pPr algn="ctr">
                <a:lnSpc>
                  <a:spcPts val="3360"/>
                </a:lnSpc>
              </a:pPr>
              <a:endParaRPr/>
            </a:p>
          </p:txBody>
        </p:sp>
      </p:grpSp>
      <p:sp>
        <p:nvSpPr>
          <p:cNvPr id="6" name="Freeform 6"/>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grpSp>
        <p:nvGrpSpPr>
          <p:cNvPr id="7" name="Group 7"/>
          <p:cNvGrpSpPr>
            <a:grpSpLocks noChangeAspect="1"/>
          </p:cNvGrpSpPr>
          <p:nvPr/>
        </p:nvGrpSpPr>
        <p:grpSpPr>
          <a:xfrm>
            <a:off x="178709" y="2725712"/>
            <a:ext cx="9829674" cy="7561288"/>
            <a:chOff x="0" y="0"/>
            <a:chExt cx="13208000" cy="10160000"/>
          </a:xfrm>
        </p:grpSpPr>
        <p:sp>
          <p:nvSpPr>
            <p:cNvPr id="8" name="Freeform 8"/>
            <p:cNvSpPr/>
            <p:nvPr/>
          </p:nvSpPr>
          <p:spPr>
            <a:xfrm>
              <a:off x="408940" y="367030"/>
              <a:ext cx="11986260" cy="7512050"/>
            </a:xfrm>
            <a:custGeom>
              <a:avLst/>
              <a:gdLst/>
              <a:ahLst/>
              <a:cxnLst/>
              <a:rect l="l" t="t" r="r" b="b"/>
              <a:pathLst>
                <a:path w="11986260" h="7512050">
                  <a:moveTo>
                    <a:pt x="0" y="0"/>
                  </a:moveTo>
                  <a:lnTo>
                    <a:pt x="11986260" y="0"/>
                  </a:lnTo>
                  <a:lnTo>
                    <a:pt x="11986260" y="7512050"/>
                  </a:lnTo>
                  <a:lnTo>
                    <a:pt x="0" y="7512050"/>
                  </a:lnTo>
                  <a:close/>
                </a:path>
              </a:pathLst>
            </a:custGeom>
            <a:blipFill>
              <a:blip r:embed="rId4"/>
              <a:stretch>
                <a:fillRect t="-1814" b="-1814"/>
              </a:stretch>
            </a:blipFill>
          </p:spPr>
          <p:txBody>
            <a:bodyPr/>
            <a:lstStyle/>
            <a:p>
              <a:endParaRPr lang="en-US"/>
            </a:p>
          </p:txBody>
        </p:sp>
        <p:sp>
          <p:nvSpPr>
            <p:cNvPr id="9" name="Freeform 9"/>
            <p:cNvSpPr/>
            <p:nvPr/>
          </p:nvSpPr>
          <p:spPr>
            <a:xfrm>
              <a:off x="0" y="0"/>
              <a:ext cx="13208000" cy="10160000"/>
            </a:xfrm>
            <a:custGeom>
              <a:avLst/>
              <a:gdLst/>
              <a:ahLst/>
              <a:cxnLst/>
              <a:rect l="l" t="t" r="r" b="b"/>
              <a:pathLst>
                <a:path w="13208000" h="10160000">
                  <a:moveTo>
                    <a:pt x="0" y="0"/>
                  </a:moveTo>
                  <a:lnTo>
                    <a:pt x="13208000" y="0"/>
                  </a:lnTo>
                  <a:lnTo>
                    <a:pt x="13208000" y="10160000"/>
                  </a:lnTo>
                  <a:lnTo>
                    <a:pt x="0" y="10160000"/>
                  </a:lnTo>
                  <a:close/>
                </a:path>
              </a:pathLst>
            </a:custGeom>
          </p:spPr>
          <p:txBody>
            <a:bodyPr/>
            <a:lstStyle/>
            <a:p>
              <a:endParaRPr lang="en-US"/>
            </a:p>
          </p:txBody>
        </p:sp>
      </p:grpSp>
      <p:sp>
        <p:nvSpPr>
          <p:cNvPr id="10" name="TextBox 10"/>
          <p:cNvSpPr txBox="1"/>
          <p:nvPr/>
        </p:nvSpPr>
        <p:spPr>
          <a:xfrm>
            <a:off x="181526" y="-9525"/>
            <a:ext cx="12430206" cy="768350"/>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FCFFFB"/>
                </a:solidFill>
                <a:latin typeface="Montserrat Heavy"/>
                <a:ea typeface="Montserrat Heavy"/>
                <a:cs typeface="Montserrat Heavy"/>
                <a:sym typeface="Montserrat Heavy"/>
              </a:rPr>
              <a:t>Projeto da Rede - Topologia</a:t>
            </a:r>
          </a:p>
        </p:txBody>
      </p:sp>
      <p:sp>
        <p:nvSpPr>
          <p:cNvPr id="11" name="TextBox 11"/>
          <p:cNvSpPr txBox="1"/>
          <p:nvPr/>
        </p:nvSpPr>
        <p:spPr>
          <a:xfrm>
            <a:off x="1973352" y="1241384"/>
            <a:ext cx="12048610" cy="488315"/>
          </a:xfrm>
          <a:prstGeom prst="rect">
            <a:avLst/>
          </a:prstGeom>
        </p:spPr>
        <p:txBody>
          <a:bodyPr lIns="0" tIns="0" rIns="0" bIns="0" rtlCol="0" anchor="t">
            <a:spAutoFit/>
          </a:bodyPr>
          <a:lstStyle/>
          <a:p>
            <a:pPr algn="just">
              <a:lnSpc>
                <a:spcPts val="1960"/>
              </a:lnSpc>
              <a:spcBef>
                <a:spcPct val="0"/>
              </a:spcBef>
            </a:pPr>
            <a:r>
              <a:rPr lang="en-US" sz="1400">
                <a:solidFill>
                  <a:srgbClr val="FCFFFB"/>
                </a:solidFill>
                <a:latin typeface="Aileron"/>
                <a:ea typeface="Aileron"/>
                <a:cs typeface="Aileron"/>
                <a:sym typeface="Aileron"/>
              </a:rPr>
              <a:t>A rede foi estruturada com foco em segmentação, segurança e alta disponibilidade. A comunicação entre matriz e filiais foi feita por uma WAN em Anel, oferecendo redundância e resiliência, redirecionando o tráfego automaticamente em caso de falhas.</a:t>
            </a:r>
          </a:p>
        </p:txBody>
      </p:sp>
      <p:sp>
        <p:nvSpPr>
          <p:cNvPr id="12" name="TextBox 12"/>
          <p:cNvSpPr txBox="1"/>
          <p:nvPr/>
        </p:nvSpPr>
        <p:spPr>
          <a:xfrm>
            <a:off x="10123244" y="5787705"/>
            <a:ext cx="6812323" cy="1974215"/>
          </a:xfrm>
          <a:prstGeom prst="rect">
            <a:avLst/>
          </a:prstGeom>
        </p:spPr>
        <p:txBody>
          <a:bodyPr lIns="0" tIns="0" rIns="0" bIns="0" rtlCol="0" anchor="t">
            <a:spAutoFit/>
          </a:bodyPr>
          <a:lstStyle/>
          <a:p>
            <a:pPr algn="just">
              <a:lnSpc>
                <a:spcPts val="1960"/>
              </a:lnSpc>
              <a:spcBef>
                <a:spcPct val="0"/>
              </a:spcBef>
            </a:pPr>
            <a:r>
              <a:rPr lang="en-US" sz="1400">
                <a:solidFill>
                  <a:srgbClr val="FCFFFB"/>
                </a:solidFill>
                <a:latin typeface="Aileron"/>
                <a:ea typeface="Aileron"/>
                <a:cs typeface="Aileron"/>
                <a:sym typeface="Aileron"/>
              </a:rPr>
              <a:t>Endereçamento IP:</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LAN: 192.168.0.0/16 - Classe C (Para segmentar redes por departamentos, andares ou setores.)</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WAN: 10.10.0.0/16 - Classe A (Ideal para interligar unidades, como matriz e filiais, com escalabilidade para crescer.)</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DMZ: 172.16.0.0/16 - Classe B (Usada para isolar servidores que ficam entre a rede interna e externa (como web, email, DNS).)</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 Todas subdivididas em /24 para facilitar o gerenciamento e a escalabilidade.</a:t>
            </a:r>
          </a:p>
        </p:txBody>
      </p:sp>
      <p:sp>
        <p:nvSpPr>
          <p:cNvPr id="13" name="TextBox 13"/>
          <p:cNvSpPr txBox="1"/>
          <p:nvPr/>
        </p:nvSpPr>
        <p:spPr>
          <a:xfrm>
            <a:off x="10103633" y="3019244"/>
            <a:ext cx="6831933" cy="1478915"/>
          </a:xfrm>
          <a:prstGeom prst="rect">
            <a:avLst/>
          </a:prstGeom>
        </p:spPr>
        <p:txBody>
          <a:bodyPr lIns="0" tIns="0" rIns="0" bIns="0" rtlCol="0" anchor="t">
            <a:spAutoFit/>
          </a:bodyPr>
          <a:lstStyle/>
          <a:p>
            <a:pPr algn="just">
              <a:lnSpc>
                <a:spcPts val="1960"/>
              </a:lnSpc>
              <a:spcBef>
                <a:spcPct val="0"/>
              </a:spcBef>
            </a:pPr>
            <a:r>
              <a:rPr lang="en-US" sz="1400">
                <a:solidFill>
                  <a:srgbClr val="FCFFFB"/>
                </a:solidFill>
                <a:latin typeface="Aileron"/>
                <a:ea typeface="Aileron"/>
                <a:cs typeface="Aileron"/>
                <a:sym typeface="Aileron"/>
              </a:rPr>
              <a:t>A estrutura interna de cada unidade será baseada em uma LAN Hierárquica com três camadas:</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Acesso: Conexão dos dispositivos finais (PCs, servidores).</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Distribuição: Gerencia o tráfego entre áreas da rede.</a:t>
            </a:r>
          </a:p>
          <a:p>
            <a:pPr marL="302261" lvl="1" indent="-151130" algn="just">
              <a:lnSpc>
                <a:spcPts val="1960"/>
              </a:lnSpc>
              <a:buFont typeface="Arial"/>
              <a:buChar char="•"/>
            </a:pPr>
            <a:r>
              <a:rPr lang="en-US" sz="1400">
                <a:solidFill>
                  <a:srgbClr val="FCFFFB"/>
                </a:solidFill>
                <a:latin typeface="Aileron"/>
                <a:ea typeface="Aileron"/>
                <a:cs typeface="Aileron"/>
                <a:sym typeface="Aileron"/>
              </a:rPr>
              <a:t>Núcleo: Roteadores que conectam as unidades e a internet, integrando a topologia em anel.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7557" y="1200681"/>
            <a:ext cx="7306702" cy="1539875"/>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FCFFFB"/>
                </a:solidFill>
                <a:latin typeface="Montserrat Heavy"/>
                <a:ea typeface="Montserrat Heavy"/>
                <a:cs typeface="Montserrat Heavy"/>
                <a:sym typeface="Montserrat Heavy"/>
              </a:rPr>
              <a:t>Ambient</a:t>
            </a:r>
            <a:r>
              <a:rPr lang="en-US" sz="5000" b="1" u="none" strike="noStrike">
                <a:solidFill>
                  <a:srgbClr val="FCFFFB"/>
                </a:solidFill>
                <a:latin typeface="Montserrat Heavy"/>
                <a:ea typeface="Montserrat Heavy"/>
                <a:cs typeface="Montserrat Heavy"/>
                <a:sym typeface="Montserrat Heavy"/>
              </a:rPr>
              <a:t>e em Nuvem e Virtualização Local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131320" y="2077054"/>
            <a:ext cx="11301259" cy="6342832"/>
          </a:xfrm>
          <a:custGeom>
            <a:avLst/>
            <a:gdLst/>
            <a:ahLst/>
            <a:cxnLst/>
            <a:rect l="l" t="t" r="r" b="b"/>
            <a:pathLst>
              <a:path w="11301259" h="6342832">
                <a:moveTo>
                  <a:pt x="0" y="0"/>
                </a:moveTo>
                <a:lnTo>
                  <a:pt x="11301259" y="0"/>
                </a:lnTo>
                <a:lnTo>
                  <a:pt x="11301259" y="6342832"/>
                </a:lnTo>
                <a:lnTo>
                  <a:pt x="0" y="634283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546799" y="257833"/>
            <a:ext cx="16470300" cy="580389"/>
          </a:xfrm>
          <a:prstGeom prst="rect">
            <a:avLst/>
          </a:prstGeom>
        </p:spPr>
        <p:txBody>
          <a:bodyPr lIns="0" tIns="0" rIns="0" bIns="0" rtlCol="0" anchor="t">
            <a:spAutoFit/>
          </a:bodyPr>
          <a:lstStyle/>
          <a:p>
            <a:pPr algn="just">
              <a:lnSpc>
                <a:spcPts val="4760"/>
              </a:lnSpc>
            </a:pPr>
            <a:r>
              <a:rPr lang="en-US" sz="3400" b="1">
                <a:solidFill>
                  <a:srgbClr val="FFFFFF"/>
                </a:solidFill>
                <a:latin typeface="Montserrat Bold"/>
                <a:ea typeface="Montserrat Bold"/>
                <a:cs typeface="Montserrat Bold"/>
                <a:sym typeface="Montserrat Bold"/>
              </a:rPr>
              <a:t>On premises - Virtualização com VirtualBox – Ambiente Windows Server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722952" y="1272043"/>
            <a:ext cx="6873656" cy="4836045"/>
          </a:xfrm>
          <a:custGeom>
            <a:avLst/>
            <a:gdLst/>
            <a:ahLst/>
            <a:cxnLst/>
            <a:rect l="l" t="t" r="r" b="b"/>
            <a:pathLst>
              <a:path w="6873656" h="4836045">
                <a:moveTo>
                  <a:pt x="0" y="0"/>
                </a:moveTo>
                <a:lnTo>
                  <a:pt x="6873656" y="0"/>
                </a:lnTo>
                <a:lnTo>
                  <a:pt x="6873656" y="4836046"/>
                </a:lnTo>
                <a:lnTo>
                  <a:pt x="0" y="4836046"/>
                </a:lnTo>
                <a:lnTo>
                  <a:pt x="0" y="0"/>
                </a:lnTo>
                <a:close/>
              </a:path>
            </a:pathLst>
          </a:custGeom>
          <a:blipFill>
            <a:blip r:embed="rId4"/>
            <a:stretch>
              <a:fillRect/>
            </a:stretch>
          </a:blipFill>
        </p:spPr>
        <p:txBody>
          <a:bodyPr/>
          <a:lstStyle/>
          <a:p>
            <a:endParaRPr lang="en-US"/>
          </a:p>
        </p:txBody>
      </p:sp>
      <p:sp>
        <p:nvSpPr>
          <p:cNvPr id="5" name="Freeform 5"/>
          <p:cNvSpPr/>
          <p:nvPr/>
        </p:nvSpPr>
        <p:spPr>
          <a:xfrm>
            <a:off x="8824222" y="1272043"/>
            <a:ext cx="8621148" cy="4836045"/>
          </a:xfrm>
          <a:custGeom>
            <a:avLst/>
            <a:gdLst/>
            <a:ahLst/>
            <a:cxnLst/>
            <a:rect l="l" t="t" r="r" b="b"/>
            <a:pathLst>
              <a:path w="8621148" h="4836045">
                <a:moveTo>
                  <a:pt x="0" y="0"/>
                </a:moveTo>
                <a:lnTo>
                  <a:pt x="8621148" y="0"/>
                </a:lnTo>
                <a:lnTo>
                  <a:pt x="8621148" y="4836046"/>
                </a:lnTo>
                <a:lnTo>
                  <a:pt x="0" y="483604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0" y="27532"/>
            <a:ext cx="14879813" cy="877570"/>
          </a:xfrm>
          <a:prstGeom prst="rect">
            <a:avLst/>
          </a:prstGeom>
        </p:spPr>
        <p:txBody>
          <a:bodyPr lIns="0" tIns="0" rIns="0" bIns="0" rtlCol="0" anchor="t">
            <a:spAutoFit/>
          </a:bodyPr>
          <a:lstStyle/>
          <a:p>
            <a:pPr algn="ctr">
              <a:lnSpc>
                <a:spcPts val="7279"/>
              </a:lnSpc>
            </a:pPr>
            <a:r>
              <a:rPr lang="en-US" sz="5199" b="1">
                <a:solidFill>
                  <a:srgbClr val="FFFFFF"/>
                </a:solidFill>
                <a:latin typeface="Montserrat Bold"/>
                <a:ea typeface="Montserrat Bold"/>
                <a:cs typeface="Montserrat Bold"/>
                <a:sym typeface="Montserrat Bold"/>
              </a:rPr>
              <a:t>On premises - Distribuição de IP via DHCP</a:t>
            </a:r>
          </a:p>
        </p:txBody>
      </p:sp>
      <p:sp>
        <p:nvSpPr>
          <p:cNvPr id="7" name="Freeform 7"/>
          <p:cNvSpPr/>
          <p:nvPr/>
        </p:nvSpPr>
        <p:spPr>
          <a:xfrm>
            <a:off x="6102398" y="6475029"/>
            <a:ext cx="6674085" cy="3665560"/>
          </a:xfrm>
          <a:custGeom>
            <a:avLst/>
            <a:gdLst/>
            <a:ahLst/>
            <a:cxnLst/>
            <a:rect l="l" t="t" r="r" b="b"/>
            <a:pathLst>
              <a:path w="6674085" h="3665560">
                <a:moveTo>
                  <a:pt x="0" y="0"/>
                </a:moveTo>
                <a:lnTo>
                  <a:pt x="6674086" y="0"/>
                </a:lnTo>
                <a:lnTo>
                  <a:pt x="6674086" y="3665560"/>
                </a:lnTo>
                <a:lnTo>
                  <a:pt x="0" y="366556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714782" y="2191374"/>
            <a:ext cx="6012061" cy="4702768"/>
          </a:xfrm>
          <a:custGeom>
            <a:avLst/>
            <a:gdLst/>
            <a:ahLst/>
            <a:cxnLst/>
            <a:rect l="l" t="t" r="r" b="b"/>
            <a:pathLst>
              <a:path w="6012061" h="4702768">
                <a:moveTo>
                  <a:pt x="0" y="0"/>
                </a:moveTo>
                <a:lnTo>
                  <a:pt x="6012060" y="0"/>
                </a:lnTo>
                <a:lnTo>
                  <a:pt x="6012060" y="4702768"/>
                </a:lnTo>
                <a:lnTo>
                  <a:pt x="0" y="4702768"/>
                </a:lnTo>
                <a:lnTo>
                  <a:pt x="0" y="0"/>
                </a:lnTo>
                <a:close/>
              </a:path>
            </a:pathLst>
          </a:custGeom>
          <a:blipFill>
            <a:blip r:embed="rId4"/>
            <a:stretch>
              <a:fillRect/>
            </a:stretch>
          </a:blipFill>
        </p:spPr>
        <p:txBody>
          <a:bodyPr/>
          <a:lstStyle/>
          <a:p>
            <a:endParaRPr lang="en-US"/>
          </a:p>
        </p:txBody>
      </p:sp>
      <p:sp>
        <p:nvSpPr>
          <p:cNvPr id="5" name="Freeform 5"/>
          <p:cNvSpPr/>
          <p:nvPr/>
        </p:nvSpPr>
        <p:spPr>
          <a:xfrm>
            <a:off x="7275865" y="2191374"/>
            <a:ext cx="3610117" cy="4702768"/>
          </a:xfrm>
          <a:custGeom>
            <a:avLst/>
            <a:gdLst/>
            <a:ahLst/>
            <a:cxnLst/>
            <a:rect l="l" t="t" r="r" b="b"/>
            <a:pathLst>
              <a:path w="3610117" h="4702768">
                <a:moveTo>
                  <a:pt x="0" y="0"/>
                </a:moveTo>
                <a:lnTo>
                  <a:pt x="3610117" y="0"/>
                </a:lnTo>
                <a:lnTo>
                  <a:pt x="3610117" y="4702768"/>
                </a:lnTo>
                <a:lnTo>
                  <a:pt x="0" y="4702768"/>
                </a:lnTo>
                <a:lnTo>
                  <a:pt x="0" y="0"/>
                </a:lnTo>
                <a:close/>
              </a:path>
            </a:pathLst>
          </a:custGeom>
          <a:blipFill>
            <a:blip r:embed="rId5"/>
            <a:stretch>
              <a:fillRect/>
            </a:stretch>
          </a:blipFill>
        </p:spPr>
        <p:txBody>
          <a:bodyPr/>
          <a:lstStyle/>
          <a:p>
            <a:endParaRPr lang="en-US"/>
          </a:p>
        </p:txBody>
      </p:sp>
      <p:sp>
        <p:nvSpPr>
          <p:cNvPr id="6" name="Freeform 6"/>
          <p:cNvSpPr/>
          <p:nvPr/>
        </p:nvSpPr>
        <p:spPr>
          <a:xfrm>
            <a:off x="11464197" y="2191374"/>
            <a:ext cx="6471083" cy="4545274"/>
          </a:xfrm>
          <a:custGeom>
            <a:avLst/>
            <a:gdLst/>
            <a:ahLst/>
            <a:cxnLst/>
            <a:rect l="l" t="t" r="r" b="b"/>
            <a:pathLst>
              <a:path w="6471083" h="4545274">
                <a:moveTo>
                  <a:pt x="0" y="0"/>
                </a:moveTo>
                <a:lnTo>
                  <a:pt x="6471083" y="0"/>
                </a:lnTo>
                <a:lnTo>
                  <a:pt x="6471083" y="4545274"/>
                </a:lnTo>
                <a:lnTo>
                  <a:pt x="0" y="454527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04491" y="370259"/>
            <a:ext cx="17879018"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premises - Configuração do Active Directory (AD) e Políticas de Grupo (GPO)</a:t>
            </a:r>
          </a:p>
        </p:txBody>
      </p:sp>
      <p:sp>
        <p:nvSpPr>
          <p:cNvPr id="8" name="TextBox 8"/>
          <p:cNvSpPr txBox="1"/>
          <p:nvPr/>
        </p:nvSpPr>
        <p:spPr>
          <a:xfrm>
            <a:off x="766350" y="1858063"/>
            <a:ext cx="5908923" cy="240665"/>
          </a:xfrm>
          <a:prstGeom prst="rect">
            <a:avLst/>
          </a:prstGeom>
        </p:spPr>
        <p:txBody>
          <a:bodyPr lIns="0" tIns="0" rIns="0" bIns="0" rtlCol="0" anchor="t">
            <a:spAutoFit/>
          </a:bodyPr>
          <a:lstStyle/>
          <a:p>
            <a:pPr algn="ctr">
              <a:lnSpc>
                <a:spcPts val="1960"/>
              </a:lnSpc>
            </a:pPr>
            <a:r>
              <a:rPr lang="en-US" sz="1400">
                <a:solidFill>
                  <a:srgbClr val="FFFFFF"/>
                </a:solidFill>
                <a:latin typeface="Aileron"/>
                <a:ea typeface="Aileron"/>
                <a:cs typeface="Aileron"/>
                <a:sym typeface="Aileron"/>
              </a:rPr>
              <a:t>Figura - 9 Containers com a estrutura da cooperativa de crédito CoopCred)</a:t>
            </a:r>
          </a:p>
        </p:txBody>
      </p:sp>
      <p:sp>
        <p:nvSpPr>
          <p:cNvPr id="9" name="TextBox 9"/>
          <p:cNvSpPr txBox="1"/>
          <p:nvPr/>
        </p:nvSpPr>
        <p:spPr>
          <a:xfrm>
            <a:off x="2893920" y="7638238"/>
            <a:ext cx="13328196" cy="1406524"/>
          </a:xfrm>
          <a:prstGeom prst="rect">
            <a:avLst/>
          </a:prstGeom>
        </p:spPr>
        <p:txBody>
          <a:bodyPr lIns="0" tIns="0" rIns="0" bIns="0" rtlCol="0" anchor="t">
            <a:spAutoFit/>
          </a:bodyPr>
          <a:lstStyle/>
          <a:p>
            <a:pPr algn="just">
              <a:lnSpc>
                <a:spcPts val="2800"/>
              </a:lnSpc>
            </a:pPr>
            <a:r>
              <a:rPr lang="en-US" sz="2000">
                <a:solidFill>
                  <a:srgbClr val="FFFFFF"/>
                </a:solidFill>
                <a:latin typeface="Prompt"/>
                <a:ea typeface="Prompt"/>
                <a:cs typeface="Prompt"/>
                <a:sym typeface="Prompt"/>
              </a:rPr>
              <a:t>Na Figura 9 é apresentada a estrutura de unidades organizacionais e objetos no Active Directory para o domínio coopcred.net. E na Figura 10, verificamos a criação de um usuário. Em seguida, podemos identificar que há um computador logado com o nome de Cliente, conforme mostra a Figura 11.</a:t>
            </a:r>
          </a:p>
          <a:p>
            <a:pPr algn="just">
              <a:lnSpc>
                <a:spcPts val="2800"/>
              </a:lnSpc>
            </a:pPr>
            <a:endParaRPr lang="en-US" sz="2000">
              <a:solidFill>
                <a:srgbClr val="FFFFFF"/>
              </a:solidFill>
              <a:latin typeface="Prompt"/>
              <a:ea typeface="Prompt"/>
              <a:cs typeface="Prompt"/>
              <a:sym typeface="Prompt"/>
            </a:endParaRPr>
          </a:p>
        </p:txBody>
      </p:sp>
      <p:sp>
        <p:nvSpPr>
          <p:cNvPr id="10" name="TextBox 10"/>
          <p:cNvSpPr txBox="1"/>
          <p:nvPr/>
        </p:nvSpPr>
        <p:spPr>
          <a:xfrm>
            <a:off x="7137150" y="1858063"/>
            <a:ext cx="3748832" cy="240665"/>
          </a:xfrm>
          <a:prstGeom prst="rect">
            <a:avLst/>
          </a:prstGeom>
        </p:spPr>
        <p:txBody>
          <a:bodyPr lIns="0" tIns="0" rIns="0" bIns="0" rtlCol="0" anchor="t">
            <a:spAutoFit/>
          </a:bodyPr>
          <a:lstStyle/>
          <a:p>
            <a:pPr algn="ctr">
              <a:lnSpc>
                <a:spcPts val="1960"/>
              </a:lnSpc>
            </a:pPr>
            <a:r>
              <a:rPr lang="en-US" sz="1400">
                <a:solidFill>
                  <a:srgbClr val="FFFFFF"/>
                </a:solidFill>
                <a:latin typeface="Aileron"/>
                <a:ea typeface="Aileron"/>
                <a:cs typeface="Aileron"/>
                <a:sym typeface="Aileron"/>
              </a:rPr>
              <a:t>Figura - 10 Criação de conta de usuário e email.</a:t>
            </a:r>
          </a:p>
        </p:txBody>
      </p:sp>
      <p:sp>
        <p:nvSpPr>
          <p:cNvPr id="11" name="TextBox 11"/>
          <p:cNvSpPr txBox="1"/>
          <p:nvPr/>
        </p:nvSpPr>
        <p:spPr>
          <a:xfrm>
            <a:off x="12492989" y="1858063"/>
            <a:ext cx="4413498" cy="240665"/>
          </a:xfrm>
          <a:prstGeom prst="rect">
            <a:avLst/>
          </a:prstGeom>
        </p:spPr>
        <p:txBody>
          <a:bodyPr lIns="0" tIns="0" rIns="0" bIns="0" rtlCol="0" anchor="t">
            <a:spAutoFit/>
          </a:bodyPr>
          <a:lstStyle/>
          <a:p>
            <a:pPr algn="ctr">
              <a:lnSpc>
                <a:spcPts val="1960"/>
              </a:lnSpc>
            </a:pPr>
            <a:r>
              <a:rPr lang="en-US" sz="1400">
                <a:solidFill>
                  <a:srgbClr val="FFFFFF"/>
                </a:solidFill>
                <a:latin typeface="Aileron"/>
                <a:ea typeface="Aileron"/>
                <a:cs typeface="Aileron"/>
                <a:sym typeface="Aileron"/>
              </a:rPr>
              <a:t>Figura - 11 Máquina cliente logada na máquina servidor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4573892" y="2135235"/>
            <a:ext cx="7738302" cy="6016530"/>
          </a:xfrm>
          <a:custGeom>
            <a:avLst/>
            <a:gdLst/>
            <a:ahLst/>
            <a:cxnLst/>
            <a:rect l="l" t="t" r="r" b="b"/>
            <a:pathLst>
              <a:path w="7738302" h="6016530">
                <a:moveTo>
                  <a:pt x="0" y="0"/>
                </a:moveTo>
                <a:lnTo>
                  <a:pt x="7738302" y="0"/>
                </a:lnTo>
                <a:lnTo>
                  <a:pt x="7738302" y="6016530"/>
                </a:lnTo>
                <a:lnTo>
                  <a:pt x="0" y="601653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04491" y="126216"/>
            <a:ext cx="10146140"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cloud - Computação em Nuvem com AWS</a:t>
            </a:r>
          </a:p>
        </p:txBody>
      </p:sp>
      <p:sp>
        <p:nvSpPr>
          <p:cNvPr id="6" name="TextBox 6"/>
          <p:cNvSpPr txBox="1"/>
          <p:nvPr/>
        </p:nvSpPr>
        <p:spPr>
          <a:xfrm>
            <a:off x="1778945" y="981075"/>
            <a:ext cx="13328196" cy="701674"/>
          </a:xfrm>
          <a:prstGeom prst="rect">
            <a:avLst/>
          </a:prstGeom>
        </p:spPr>
        <p:txBody>
          <a:bodyPr lIns="0" tIns="0" rIns="0" bIns="0" rtlCol="0" anchor="t">
            <a:spAutoFit/>
          </a:bodyPr>
          <a:lstStyle/>
          <a:p>
            <a:pPr algn="just">
              <a:lnSpc>
                <a:spcPts val="2800"/>
              </a:lnSpc>
            </a:pPr>
            <a:r>
              <a:rPr lang="en-US" sz="2000">
                <a:solidFill>
                  <a:srgbClr val="FFFFFF"/>
                </a:solidFill>
                <a:latin typeface="Prompt"/>
                <a:ea typeface="Prompt"/>
                <a:cs typeface="Prompt"/>
                <a:sym typeface="Prompt"/>
              </a:rPr>
              <a:t>O ambiente de nuvem foi construído utilizando serviços da Amazon Web Services (AWS), com foco em alta disponibilidade, segurança e escalabilidade.</a:t>
            </a:r>
          </a:p>
        </p:txBody>
      </p:sp>
      <p:sp>
        <p:nvSpPr>
          <p:cNvPr id="7" name="TextBox 7"/>
          <p:cNvSpPr txBox="1"/>
          <p:nvPr/>
        </p:nvSpPr>
        <p:spPr>
          <a:xfrm>
            <a:off x="2185753" y="8556626"/>
            <a:ext cx="13328196" cy="701674"/>
          </a:xfrm>
          <a:prstGeom prst="rect">
            <a:avLst/>
          </a:prstGeom>
        </p:spPr>
        <p:txBody>
          <a:bodyPr lIns="0" tIns="0" rIns="0" bIns="0" rtlCol="0" anchor="t">
            <a:spAutoFit/>
          </a:bodyPr>
          <a:lstStyle/>
          <a:p>
            <a:pPr algn="just">
              <a:lnSpc>
                <a:spcPts val="2800"/>
              </a:lnSpc>
            </a:pPr>
            <a:r>
              <a:rPr lang="en-US" sz="2000">
                <a:solidFill>
                  <a:srgbClr val="FFFFFF"/>
                </a:solidFill>
                <a:latin typeface="Prompt"/>
                <a:ea typeface="Prompt"/>
                <a:cs typeface="Prompt"/>
                <a:sym typeface="Prompt"/>
              </a:rPr>
              <a:t>O diagrama acima ilustra a topologia da rede na AWS, mostrando como os recursos estão conectados e distribuídos entre as diferentes zonas de disponibilidade e sub-redes.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809290" y="1421433"/>
            <a:ext cx="10150644" cy="7625671"/>
          </a:xfrm>
          <a:custGeom>
            <a:avLst/>
            <a:gdLst/>
            <a:ahLst/>
            <a:cxnLst/>
            <a:rect l="l" t="t" r="r" b="b"/>
            <a:pathLst>
              <a:path w="10150644" h="7625671">
                <a:moveTo>
                  <a:pt x="0" y="0"/>
                </a:moveTo>
                <a:lnTo>
                  <a:pt x="10150644" y="0"/>
                </a:lnTo>
                <a:lnTo>
                  <a:pt x="10150644" y="7625671"/>
                </a:lnTo>
                <a:lnTo>
                  <a:pt x="0" y="7625671"/>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04491" y="126216"/>
            <a:ext cx="10146140"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cloud - Computação em Nuvem com AWS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cloud - Deploy de VPC (Virtual Private Cloud)</a:t>
            </a:r>
          </a:p>
        </p:txBody>
      </p:sp>
      <p:sp>
        <p:nvSpPr>
          <p:cNvPr id="5" name="TextBox 5"/>
          <p:cNvSpPr txBox="1"/>
          <p:nvPr/>
        </p:nvSpPr>
        <p:spPr>
          <a:xfrm>
            <a:off x="2745747" y="1778191"/>
            <a:ext cx="12796506" cy="983615"/>
          </a:xfrm>
          <a:prstGeom prst="rect">
            <a:avLst/>
          </a:prstGeom>
        </p:spPr>
        <p:txBody>
          <a:bodyPr lIns="0" tIns="0" rIns="0" bIns="0" rtlCol="0" anchor="t">
            <a:spAutoFit/>
          </a:bodyPr>
          <a:lstStyle/>
          <a:p>
            <a:pPr algn="just">
              <a:lnSpc>
                <a:spcPts val="1960"/>
              </a:lnSpc>
              <a:spcBef>
                <a:spcPct val="0"/>
              </a:spcBef>
            </a:pPr>
            <a:r>
              <a:rPr lang="en-US" sz="1400">
                <a:solidFill>
                  <a:srgbClr val="FFFFFF"/>
                </a:solidFill>
                <a:latin typeface="Aileron"/>
                <a:ea typeface="Aileron"/>
                <a:cs typeface="Aileron"/>
                <a:sym typeface="Aileron"/>
              </a:rPr>
              <a:t>A configuração de rede foi realizada por meio da criação de uma Virtual Private Cloud (VPC) personalizada, que assegura a segmentação da infraestrutura e o isolamento de recursos. A VPC foi dividida em sub-redes públicas e privadas, permitindo a distribuição eficiente dos serviços, mantendo os dados sensíveis em sub-redes isoladas.</a:t>
            </a:r>
          </a:p>
          <a:p>
            <a:pPr algn="just">
              <a:lnSpc>
                <a:spcPts val="1960"/>
              </a:lnSpc>
              <a:spcBef>
                <a:spcPct val="0"/>
              </a:spcBef>
            </a:pPr>
            <a:endParaRPr lang="en-US" sz="1400">
              <a:solidFill>
                <a:srgbClr val="FFFFFF"/>
              </a:solidFill>
              <a:latin typeface="Aileron"/>
              <a:ea typeface="Aileron"/>
              <a:cs typeface="Aileron"/>
              <a:sym typeface="Aileron"/>
            </a:endParaRPr>
          </a:p>
        </p:txBody>
      </p:sp>
      <p:graphicFrame>
        <p:nvGraphicFramePr>
          <p:cNvPr id="6" name="Object 6"/>
          <p:cNvGraphicFramePr/>
          <p:nvPr/>
        </p:nvGraphicFramePr>
        <p:xfrm>
          <a:off x="3924605" y="4312512"/>
          <a:ext cx="5400675" cy="1676400"/>
        </p:xfrm>
        <a:graphic>
          <a:graphicData uri="http://schemas.openxmlformats.org/presentationml/2006/ole">
            <mc:AlternateContent xmlns:mc="http://schemas.openxmlformats.org/markup-compatibility/2006">
              <mc:Choice xmlns:v="urn:schemas-microsoft-com:vml" Requires="v">
                <p:oleObj name="Worksheet" r:id="rId4" imgW="6464300" imgH="2743200" progId="Excel.Sheet.12">
                  <p:embed/>
                </p:oleObj>
              </mc:Choice>
              <mc:Fallback>
                <p:oleObj name="Worksheet" r:id="rId4" imgW="6464300" imgH="2743200" progId="Excel.Sheet.12">
                  <p:embed/>
                  <p:pic>
                    <p:nvPicPr>
                      <p:cNvPr id="0" name=""/>
                      <p:cNvPicPr/>
                      <p:nvPr/>
                    </p:nvPicPr>
                    <p:blipFill>
                      <a:blip r:embed="rId5"/>
                      <a:stretch>
                        <a:fillRect/>
                      </a:stretch>
                    </p:blipFill>
                    <p:spPr>
                      <a:xfrm>
                        <a:off x="3924605" y="4312512"/>
                        <a:ext cx="5400675" cy="1676400"/>
                      </a:xfrm>
                      <a:prstGeom prst="rect">
                        <a:avLst/>
                      </a:prstGeom>
                    </p:spPr>
                  </p:pic>
                </p:oleObj>
              </mc:Fallback>
            </mc:AlternateContent>
          </a:graphicData>
        </a:graphic>
      </p:graphicFrame>
      <p:sp>
        <p:nvSpPr>
          <p:cNvPr id="7" name="TextBox 7"/>
          <p:cNvSpPr txBox="1"/>
          <p:nvPr/>
        </p:nvSpPr>
        <p:spPr>
          <a:xfrm>
            <a:off x="7259389" y="3681247"/>
            <a:ext cx="3769221"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do Ambiente AWS - VPC e Subnets</a:t>
            </a:r>
          </a:p>
        </p:txBody>
      </p:sp>
      <p:sp>
        <p:nvSpPr>
          <p:cNvPr id="8" name="TextBox 8"/>
          <p:cNvSpPr txBox="1"/>
          <p:nvPr/>
        </p:nvSpPr>
        <p:spPr>
          <a:xfrm>
            <a:off x="4596726" y="7470418"/>
            <a:ext cx="9381530" cy="983615"/>
          </a:xfrm>
          <a:prstGeom prst="rect">
            <a:avLst/>
          </a:prstGeom>
        </p:spPr>
        <p:txBody>
          <a:bodyPr lIns="0" tIns="0" rIns="0" bIns="0" rtlCol="0" anchor="t">
            <a:spAutoFit/>
          </a:bodyPr>
          <a:lstStyle/>
          <a:p>
            <a:pPr algn="just">
              <a:lnSpc>
                <a:spcPts val="1960"/>
              </a:lnSpc>
              <a:spcBef>
                <a:spcPct val="0"/>
              </a:spcBef>
            </a:pPr>
            <a:r>
              <a:rPr lang="en-US" sz="1400" b="1">
                <a:solidFill>
                  <a:srgbClr val="FFFFFF"/>
                </a:solidFill>
                <a:latin typeface="Aileron Bold"/>
                <a:ea typeface="Aileron Bold"/>
                <a:cs typeface="Aileron Bold"/>
                <a:sym typeface="Aileron Bold"/>
              </a:rPr>
              <a:t>Configurações adicionais:</a:t>
            </a:r>
          </a:p>
          <a:p>
            <a:pPr marL="302261" lvl="1" indent="-151130" algn="just">
              <a:lnSpc>
                <a:spcPts val="1960"/>
              </a:lnSpc>
              <a:buFont typeface="Arial"/>
              <a:buChar char="•"/>
            </a:pPr>
            <a:r>
              <a:rPr lang="en-US" sz="1400">
                <a:solidFill>
                  <a:srgbClr val="FFFFFF"/>
                </a:solidFill>
                <a:latin typeface="Aileron"/>
                <a:ea typeface="Aileron"/>
                <a:cs typeface="Aileron"/>
                <a:sym typeface="Aileron"/>
              </a:rPr>
              <a:t>Tabelas de rotas específicas para garantir o tráfego adequado entre as sub-redes;</a:t>
            </a:r>
          </a:p>
          <a:p>
            <a:pPr marL="302261" lvl="1" indent="-151130" algn="just">
              <a:lnSpc>
                <a:spcPts val="1960"/>
              </a:lnSpc>
              <a:buFont typeface="Arial"/>
              <a:buChar char="•"/>
            </a:pPr>
            <a:r>
              <a:rPr lang="en-US" sz="1400">
                <a:solidFill>
                  <a:srgbClr val="FFFFFF"/>
                </a:solidFill>
                <a:latin typeface="Aileron"/>
                <a:ea typeface="Aileron"/>
                <a:cs typeface="Aileron"/>
                <a:sym typeface="Aileron"/>
              </a:rPr>
              <a:t>Gateway NAT configurado para permitir que instâncias nas sub-redes privadas acessem a internet de forma segura;</a:t>
            </a:r>
          </a:p>
          <a:p>
            <a:pPr marL="302261" lvl="1" indent="-151130" algn="just">
              <a:lnSpc>
                <a:spcPts val="1960"/>
              </a:lnSpc>
              <a:buFont typeface="Arial"/>
              <a:buChar char="•"/>
            </a:pPr>
            <a:r>
              <a:rPr lang="en-US" sz="1400">
                <a:solidFill>
                  <a:srgbClr val="FFFFFF"/>
                </a:solidFill>
                <a:latin typeface="Aileron"/>
                <a:ea typeface="Aileron"/>
                <a:cs typeface="Aileron"/>
                <a:sym typeface="Aileron"/>
              </a:rPr>
              <a:t>Internet Gateway associado à VPC, possibilitando o acesso à internet das instâncias nas sub-redes públicas.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graphicFrame>
        <p:nvGraphicFramePr>
          <p:cNvPr id="4" name="Object 4"/>
          <p:cNvGraphicFramePr/>
          <p:nvPr/>
        </p:nvGraphicFramePr>
        <p:xfrm>
          <a:off x="3204178" y="2633376"/>
          <a:ext cx="6257925" cy="1676400"/>
        </p:xfrm>
        <a:graphic>
          <a:graphicData uri="http://schemas.openxmlformats.org/presentationml/2006/ole">
            <mc:AlternateContent xmlns:mc="http://schemas.openxmlformats.org/markup-compatibility/2006">
              <mc:Choice xmlns:v="urn:schemas-microsoft-com:vml" Requires="v">
                <p:oleObj name="Worksheet" r:id="rId4" imgW="7493000" imgH="2921000" progId="Excel.Sheet.12">
                  <p:embed/>
                </p:oleObj>
              </mc:Choice>
              <mc:Fallback>
                <p:oleObj name="Worksheet" r:id="rId4" imgW="7493000" imgH="2921000" progId="Excel.Sheet.12">
                  <p:embed/>
                  <p:pic>
                    <p:nvPicPr>
                      <p:cNvPr id="0" name=""/>
                      <p:cNvPicPr/>
                      <p:nvPr/>
                    </p:nvPicPr>
                    <p:blipFill>
                      <a:blip r:embed="rId5"/>
                      <a:stretch>
                        <a:fillRect/>
                      </a:stretch>
                    </p:blipFill>
                    <p:spPr>
                      <a:xfrm>
                        <a:off x="3204178" y="2633376"/>
                        <a:ext cx="6257925" cy="1676400"/>
                      </a:xfrm>
                      <a:prstGeom prst="rect">
                        <a:avLst/>
                      </a:prstGeom>
                    </p:spPr>
                  </p:pic>
                </p:oleObj>
              </mc:Fallback>
            </mc:AlternateContent>
          </a:graphicData>
        </a:graphic>
      </p:graphicFrame>
      <p:graphicFrame>
        <p:nvGraphicFramePr>
          <p:cNvPr id="5" name="Object 5"/>
          <p:cNvGraphicFramePr/>
          <p:nvPr/>
        </p:nvGraphicFramePr>
        <p:xfrm>
          <a:off x="900891" y="6123752"/>
          <a:ext cx="5715000" cy="1676400"/>
        </p:xfrm>
        <a:graphic>
          <a:graphicData uri="http://schemas.openxmlformats.org/presentationml/2006/ole">
            <mc:AlternateContent xmlns:mc="http://schemas.openxmlformats.org/markup-compatibility/2006">
              <mc:Choice xmlns:v="urn:schemas-microsoft-com:vml" Requires="v">
                <p:oleObj name="Worksheet" r:id="rId6" imgW="6858000" imgH="2819400" progId="Excel.Sheet.12">
                  <p:embed/>
                </p:oleObj>
              </mc:Choice>
              <mc:Fallback>
                <p:oleObj name="Worksheet" r:id="rId6" imgW="6858000" imgH="2819400" progId="Excel.Sheet.12">
                  <p:embed/>
                  <p:pic>
                    <p:nvPicPr>
                      <p:cNvPr id="0" name=""/>
                      <p:cNvPicPr/>
                      <p:nvPr/>
                    </p:nvPicPr>
                    <p:blipFill>
                      <a:blip r:embed="rId7"/>
                      <a:stretch>
                        <a:fillRect/>
                      </a:stretch>
                    </p:blipFill>
                    <p:spPr>
                      <a:xfrm>
                        <a:off x="900891" y="6123752"/>
                        <a:ext cx="5715000" cy="1676400"/>
                      </a:xfrm>
                      <a:prstGeom prst="rect">
                        <a:avLst/>
                      </a:prstGeom>
                    </p:spPr>
                  </p:pic>
                </p:oleObj>
              </mc:Fallback>
            </mc:AlternateContent>
          </a:graphicData>
        </a:graphic>
      </p:graphicFrame>
      <p:sp>
        <p:nvSpPr>
          <p:cNvPr id="6" name="Freeform 6"/>
          <p:cNvSpPr/>
          <p:nvPr/>
        </p:nvSpPr>
        <p:spPr>
          <a:xfrm>
            <a:off x="10231759" y="5114102"/>
            <a:ext cx="6918803" cy="4829125"/>
          </a:xfrm>
          <a:custGeom>
            <a:avLst/>
            <a:gdLst/>
            <a:ahLst/>
            <a:cxnLst/>
            <a:rect l="l" t="t" r="r" b="b"/>
            <a:pathLst>
              <a:path w="6918803" h="4829125">
                <a:moveTo>
                  <a:pt x="0" y="0"/>
                </a:moveTo>
                <a:lnTo>
                  <a:pt x="6918804" y="0"/>
                </a:lnTo>
                <a:lnTo>
                  <a:pt x="6918804" y="4829125"/>
                </a:lnTo>
                <a:lnTo>
                  <a:pt x="0" y="4829125"/>
                </a:lnTo>
                <a:lnTo>
                  <a:pt x="0" y="0"/>
                </a:lnTo>
                <a:close/>
              </a:path>
            </a:pathLst>
          </a:custGeom>
          <a:blipFill>
            <a:blip r:embed="rId8"/>
            <a:stretch>
              <a:fillRect l="-1523"/>
            </a:stretch>
          </a:blipFill>
        </p:spPr>
        <p:txBody>
          <a:bodyPr/>
          <a:lstStyle/>
          <a:p>
            <a:endParaRPr lang="en-US"/>
          </a:p>
        </p:txBody>
      </p:sp>
      <p:sp>
        <p:nvSpPr>
          <p:cNvPr id="7" name="TextBox 7"/>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cloud - Deploy de EC2 (Instâncias Virtuais)</a:t>
            </a:r>
          </a:p>
        </p:txBody>
      </p:sp>
      <p:sp>
        <p:nvSpPr>
          <p:cNvPr id="8" name="TextBox 8"/>
          <p:cNvSpPr txBox="1"/>
          <p:nvPr/>
        </p:nvSpPr>
        <p:spPr>
          <a:xfrm>
            <a:off x="2654978" y="1249620"/>
            <a:ext cx="12796506" cy="488315"/>
          </a:xfrm>
          <a:prstGeom prst="rect">
            <a:avLst/>
          </a:prstGeom>
        </p:spPr>
        <p:txBody>
          <a:bodyPr lIns="0" tIns="0" rIns="0" bIns="0" rtlCol="0" anchor="t">
            <a:spAutoFit/>
          </a:bodyPr>
          <a:lstStyle/>
          <a:p>
            <a:pPr algn="just">
              <a:lnSpc>
                <a:spcPts val="1960"/>
              </a:lnSpc>
              <a:spcBef>
                <a:spcPct val="0"/>
              </a:spcBef>
            </a:pPr>
            <a:r>
              <a:rPr lang="en-US" sz="1400">
                <a:solidFill>
                  <a:srgbClr val="FFFFFF"/>
                </a:solidFill>
                <a:latin typeface="Aileron"/>
                <a:ea typeface="Aileron"/>
                <a:cs typeface="Aileron"/>
                <a:sym typeface="Aileron"/>
              </a:rPr>
              <a:t>As instâncias EC2 foram configuradas para hospedar os serviços frontend e backend da plataforma CoopCred, com alta disponibilidade e balanceamento de carga.</a:t>
            </a:r>
          </a:p>
        </p:txBody>
      </p:sp>
      <p:sp>
        <p:nvSpPr>
          <p:cNvPr id="9" name="TextBox 9"/>
          <p:cNvSpPr txBox="1"/>
          <p:nvPr/>
        </p:nvSpPr>
        <p:spPr>
          <a:xfrm>
            <a:off x="6923393" y="2297461"/>
            <a:ext cx="3805833"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do Ambiente AWS - Instâncias EC2 </a:t>
            </a:r>
          </a:p>
        </p:txBody>
      </p:sp>
      <p:sp>
        <p:nvSpPr>
          <p:cNvPr id="10" name="TextBox 10"/>
          <p:cNvSpPr txBox="1"/>
          <p:nvPr/>
        </p:nvSpPr>
        <p:spPr>
          <a:xfrm>
            <a:off x="2534171" y="5791223"/>
            <a:ext cx="5564832"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 Informações do Ambiente AWS - Acessos/Usuários das Instâncias EC2</a:t>
            </a:r>
          </a:p>
        </p:txBody>
      </p:sp>
      <p:sp>
        <p:nvSpPr>
          <p:cNvPr id="11" name="TextBox 11"/>
          <p:cNvSpPr txBox="1"/>
          <p:nvPr/>
        </p:nvSpPr>
        <p:spPr>
          <a:xfrm>
            <a:off x="13186634" y="4873437"/>
            <a:ext cx="1009055"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Detalhes ssh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276601" y="2255933"/>
            <a:ext cx="10844954" cy="2833244"/>
          </a:xfrm>
          <a:custGeom>
            <a:avLst/>
            <a:gdLst/>
            <a:ahLst/>
            <a:cxnLst/>
            <a:rect l="l" t="t" r="r" b="b"/>
            <a:pathLst>
              <a:path w="10844954" h="2833244">
                <a:moveTo>
                  <a:pt x="0" y="0"/>
                </a:moveTo>
                <a:lnTo>
                  <a:pt x="10844954" y="0"/>
                </a:lnTo>
                <a:lnTo>
                  <a:pt x="10844954" y="2833244"/>
                </a:lnTo>
                <a:lnTo>
                  <a:pt x="0" y="2833244"/>
                </a:lnTo>
                <a:lnTo>
                  <a:pt x="0" y="0"/>
                </a:lnTo>
                <a:close/>
              </a:path>
            </a:pathLst>
          </a:custGeom>
          <a:blipFill>
            <a:blip r:embed="rId4"/>
            <a:stretch>
              <a:fillRect/>
            </a:stretch>
          </a:blipFill>
        </p:spPr>
        <p:txBody>
          <a:bodyPr/>
          <a:lstStyle/>
          <a:p>
            <a:endParaRPr lang="en-US"/>
          </a:p>
        </p:txBody>
      </p:sp>
      <p:sp>
        <p:nvSpPr>
          <p:cNvPr id="5" name="Freeform 5"/>
          <p:cNvSpPr/>
          <p:nvPr/>
        </p:nvSpPr>
        <p:spPr>
          <a:xfrm>
            <a:off x="4537099" y="5393977"/>
            <a:ext cx="8755817" cy="4782865"/>
          </a:xfrm>
          <a:custGeom>
            <a:avLst/>
            <a:gdLst/>
            <a:ahLst/>
            <a:cxnLst/>
            <a:rect l="l" t="t" r="r" b="b"/>
            <a:pathLst>
              <a:path w="8755817" h="4782865">
                <a:moveTo>
                  <a:pt x="0" y="0"/>
                </a:moveTo>
                <a:lnTo>
                  <a:pt x="8755817" y="0"/>
                </a:lnTo>
                <a:lnTo>
                  <a:pt x="8755817" y="4782865"/>
                </a:lnTo>
                <a:lnTo>
                  <a:pt x="0" y="4782865"/>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04491" y="126216"/>
            <a:ext cx="17785838"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On cloud - Configuração de Aplicação Web com Docker e Proxy Reverso (Nginx)</a:t>
            </a:r>
          </a:p>
        </p:txBody>
      </p:sp>
      <p:sp>
        <p:nvSpPr>
          <p:cNvPr id="7" name="TextBox 7"/>
          <p:cNvSpPr txBox="1"/>
          <p:nvPr/>
        </p:nvSpPr>
        <p:spPr>
          <a:xfrm>
            <a:off x="3016848" y="1000125"/>
            <a:ext cx="12161125" cy="735965"/>
          </a:xfrm>
          <a:prstGeom prst="rect">
            <a:avLst/>
          </a:prstGeom>
        </p:spPr>
        <p:txBody>
          <a:bodyPr lIns="0" tIns="0" rIns="0" bIns="0" rtlCol="0" anchor="t">
            <a:spAutoFit/>
          </a:bodyPr>
          <a:lstStyle/>
          <a:p>
            <a:pPr algn="just">
              <a:lnSpc>
                <a:spcPts val="1960"/>
              </a:lnSpc>
              <a:spcBef>
                <a:spcPct val="0"/>
              </a:spcBef>
            </a:pPr>
            <a:r>
              <a:rPr lang="en-US" sz="1400">
                <a:solidFill>
                  <a:srgbClr val="FFFFFF"/>
                </a:solidFill>
                <a:latin typeface="Aileron"/>
                <a:ea typeface="Aileron"/>
                <a:cs typeface="Aileron"/>
                <a:sym typeface="Aileron"/>
              </a:rPr>
              <a:t>Em relação à aplicação web, foi utilizado o Docker para o deploy de containers nas instâncias EC2 públicas. A aplicação web foi configurada para ser acessível através de um proxy reverso Nginx, que redireciona as requisições para os containers apropriados. Essa configuração permite uma gestão eficiente do tráfego, além de garantir uma comunicação segura entre a aplicação frontend e o banco de dados, hospedado nas instâncias privadas.</a:t>
            </a:r>
          </a:p>
        </p:txBody>
      </p:sp>
      <p:sp>
        <p:nvSpPr>
          <p:cNvPr id="8" name="TextBox 8"/>
          <p:cNvSpPr txBox="1"/>
          <p:nvPr/>
        </p:nvSpPr>
        <p:spPr>
          <a:xfrm>
            <a:off x="8254157" y="2015268"/>
            <a:ext cx="889843"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Pipeline git</a:t>
            </a:r>
          </a:p>
        </p:txBody>
      </p:sp>
      <p:sp>
        <p:nvSpPr>
          <p:cNvPr id="9" name="TextBox 9"/>
          <p:cNvSpPr txBox="1"/>
          <p:nvPr/>
        </p:nvSpPr>
        <p:spPr>
          <a:xfrm>
            <a:off x="7687399" y="5153312"/>
            <a:ext cx="2455218"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códigos (back-end e front-end)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54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77" b="-1777"/>
            </a:stretch>
          </a:blipFill>
        </p:spPr>
        <p:txBody>
          <a:bodyPr/>
          <a:lstStyle/>
          <a:p>
            <a:endParaRPr lang="en-US" dirty="0">
              <a:solidFill>
                <a:schemeClr val="bg1"/>
              </a:solidFill>
            </a:endParaRPr>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855543" y="1929563"/>
            <a:ext cx="4653504" cy="465350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
        <p:nvSpPr>
          <p:cNvPr id="6" name="TextBox 6"/>
          <p:cNvSpPr txBox="1"/>
          <p:nvPr/>
        </p:nvSpPr>
        <p:spPr>
          <a:xfrm>
            <a:off x="495822" y="332538"/>
            <a:ext cx="8648178" cy="768350"/>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FCFFFB"/>
                </a:solidFill>
                <a:latin typeface="Montserrat Heavy"/>
                <a:ea typeface="Montserrat Heavy"/>
                <a:cs typeface="Montserrat Heavy"/>
                <a:sym typeface="Montserrat Heavy"/>
              </a:rPr>
              <a:t>Sumário</a:t>
            </a:r>
          </a:p>
        </p:txBody>
      </p:sp>
      <p:sp>
        <p:nvSpPr>
          <p:cNvPr id="7" name="TextBox 7"/>
          <p:cNvSpPr txBox="1"/>
          <p:nvPr/>
        </p:nvSpPr>
        <p:spPr>
          <a:xfrm>
            <a:off x="7426102" y="1411402"/>
            <a:ext cx="7813898" cy="375616"/>
          </a:xfrm>
          <a:prstGeom prst="rect">
            <a:avLst/>
          </a:prstGeom>
        </p:spPr>
        <p:txBody>
          <a:bodyPr wrap="square" lIns="0" tIns="0" rIns="0" bIns="0" rtlCol="0" anchor="t">
            <a:spAutoFit/>
          </a:bodyPr>
          <a:lstStyle/>
          <a:p>
            <a:pPr marL="496575" lvl="1" indent="-248288" algn="ctr">
              <a:lnSpc>
                <a:spcPts val="3220"/>
              </a:lnSpc>
              <a:buFont typeface="Arial"/>
              <a:buChar char="•"/>
            </a:pPr>
            <a:r>
              <a:rPr lang="en-US" sz="2300" b="1" u="sng" dirty="0">
                <a:solidFill>
                  <a:schemeClr val="bg1"/>
                </a:solidFill>
                <a:latin typeface="Aileron Bold"/>
                <a:ea typeface="Aileron Bold"/>
                <a:cs typeface="Aileron Bold"/>
                <a:sym typeface="Aileron Bold"/>
                <a:hlinkClick r:id="rId5" action="ppaction://hlinksldjump">
                  <a:extLst>
                    <a:ext uri="{A12FA001-AC4F-418D-AE19-62706E023703}">
                      <ahyp:hlinkClr xmlns:ahyp="http://schemas.microsoft.com/office/drawing/2018/hyperlinkcolor" val="tx"/>
                    </a:ext>
                  </a:extLst>
                </a:hlinkClick>
              </a:rPr>
              <a:t>Análise, Planejamento e Protopação da solução</a:t>
            </a:r>
          </a:p>
        </p:txBody>
      </p:sp>
      <p:sp>
        <p:nvSpPr>
          <p:cNvPr id="8" name="TextBox 8"/>
          <p:cNvSpPr txBox="1"/>
          <p:nvPr/>
        </p:nvSpPr>
        <p:spPr>
          <a:xfrm>
            <a:off x="7359882" y="3849835"/>
            <a:ext cx="7291288" cy="397801"/>
          </a:xfrm>
          <a:prstGeom prst="rect">
            <a:avLst/>
          </a:prstGeom>
        </p:spPr>
        <p:txBody>
          <a:bodyPr wrap="square" lIns="0" tIns="0" rIns="0" bIns="0" rtlCol="0" anchor="t">
            <a:spAutoFit/>
          </a:bodyPr>
          <a:lstStyle/>
          <a:p>
            <a:pPr marL="518165" lvl="1" indent="-259082" algn="ctr">
              <a:lnSpc>
                <a:spcPts val="3360"/>
              </a:lnSpc>
              <a:buFont typeface="Arial"/>
              <a:buChar char="•"/>
            </a:pPr>
            <a:r>
              <a:rPr lang="en-US" sz="2400" b="1" u="sng" dirty="0">
                <a:solidFill>
                  <a:schemeClr val="bg1"/>
                </a:solidFill>
                <a:latin typeface="Aileron Bold"/>
                <a:ea typeface="Aileron Bold"/>
                <a:cs typeface="Aileron Bold"/>
                <a:sym typeface="Aileron Bold"/>
                <a:hlinkClick r:id="rId6" action="ppaction://hlinksldjump">
                  <a:extLst>
                    <a:ext uri="{A12FA001-AC4F-418D-AE19-62706E023703}">
                      <ahyp:hlinkClr xmlns:ahyp="http://schemas.microsoft.com/office/drawing/2018/hyperlinkcolor" val="tx"/>
                    </a:ext>
                  </a:extLst>
                </a:hlinkClick>
              </a:rPr>
              <a:t>Ambiente em Nuvem e Virtualização Local</a:t>
            </a:r>
          </a:p>
        </p:txBody>
      </p:sp>
      <p:sp>
        <p:nvSpPr>
          <p:cNvPr id="9" name="TextBox 9"/>
          <p:cNvSpPr txBox="1"/>
          <p:nvPr/>
        </p:nvSpPr>
        <p:spPr>
          <a:xfrm>
            <a:off x="7415312" y="6131261"/>
            <a:ext cx="8423498" cy="405763"/>
          </a:xfrm>
          <a:prstGeom prst="rect">
            <a:avLst/>
          </a:prstGeom>
        </p:spPr>
        <p:txBody>
          <a:bodyPr wrap="square" lIns="0" tIns="0" rIns="0" bIns="0" rtlCol="0" anchor="t">
            <a:spAutoFit/>
          </a:bodyPr>
          <a:lstStyle/>
          <a:p>
            <a:pPr marL="518175" lvl="1" indent="-259087" algn="ctr">
              <a:lnSpc>
                <a:spcPts val="3360"/>
              </a:lnSpc>
              <a:buFont typeface="Arial"/>
              <a:buChar char="•"/>
            </a:pPr>
            <a:r>
              <a:rPr lang="en-US" sz="2400" b="1" u="sng" dirty="0">
                <a:solidFill>
                  <a:schemeClr val="bg1"/>
                </a:solidFill>
                <a:latin typeface="Aileron Heavy"/>
                <a:ea typeface="Aileron Heavy"/>
                <a:cs typeface="Aileron Heavy"/>
                <a:sym typeface="Aileron Heavy"/>
                <a:hlinkClick r:id="rId7" action="ppaction://hlinksldjump">
                  <a:extLst>
                    <a:ext uri="{A12FA001-AC4F-418D-AE19-62706E023703}">
                      <ahyp:hlinkClr xmlns:ahyp="http://schemas.microsoft.com/office/drawing/2018/hyperlinkcolor" val="tx"/>
                    </a:ext>
                  </a:extLst>
                </a:hlinkClick>
              </a:rPr>
              <a:t>Gerência e Monitoramento de ambientes de redes</a:t>
            </a:r>
          </a:p>
        </p:txBody>
      </p:sp>
      <p:sp>
        <p:nvSpPr>
          <p:cNvPr id="10" name="TextBox 10"/>
          <p:cNvSpPr txBox="1"/>
          <p:nvPr/>
        </p:nvSpPr>
        <p:spPr>
          <a:xfrm>
            <a:off x="7696200" y="7061148"/>
            <a:ext cx="4558903" cy="405763"/>
          </a:xfrm>
          <a:prstGeom prst="rect">
            <a:avLst/>
          </a:prstGeom>
        </p:spPr>
        <p:txBody>
          <a:bodyPr lIns="0" tIns="0" rIns="0" bIns="0" rtlCol="0" anchor="t">
            <a:spAutoFit/>
          </a:bodyPr>
          <a:lstStyle/>
          <a:p>
            <a:pPr marL="518175" lvl="1" indent="-259087" algn="ctr">
              <a:lnSpc>
                <a:spcPts val="3360"/>
              </a:lnSpc>
              <a:buFont typeface="Arial"/>
              <a:buChar char="•"/>
            </a:pPr>
            <a:r>
              <a:rPr lang="en-US" sz="2400" b="1" dirty="0" err="1">
                <a:solidFill>
                  <a:srgbClr val="FCFFFB"/>
                </a:solidFill>
                <a:latin typeface="Aileron Heavy"/>
                <a:ea typeface="Aileron Heavy"/>
                <a:cs typeface="Aileron Heavy"/>
                <a:sym typeface="Aileron Heavy"/>
              </a:rPr>
              <a:t>Mecanismos</a:t>
            </a:r>
            <a:r>
              <a:rPr lang="en-US" sz="2400" b="1" dirty="0">
                <a:solidFill>
                  <a:srgbClr val="FCFFFB"/>
                </a:solidFill>
                <a:latin typeface="Aileron Heavy"/>
                <a:ea typeface="Aileron Heavy"/>
                <a:cs typeface="Aileron Heavy"/>
                <a:sym typeface="Aileron Heavy"/>
              </a:rPr>
              <a:t> de </a:t>
            </a:r>
            <a:r>
              <a:rPr lang="en-US" sz="2400" b="1" dirty="0" err="1">
                <a:solidFill>
                  <a:srgbClr val="FCFFFB"/>
                </a:solidFill>
                <a:latin typeface="Aileron Heavy"/>
                <a:ea typeface="Aileron Heavy"/>
                <a:cs typeface="Aileron Heavy"/>
                <a:sym typeface="Aileron Heavy"/>
              </a:rPr>
              <a:t>Segurança</a:t>
            </a:r>
            <a:endParaRPr lang="en-US" sz="2400" b="1" dirty="0">
              <a:solidFill>
                <a:srgbClr val="FCFFFB"/>
              </a:solidFill>
              <a:latin typeface="Aileron Heavy"/>
              <a:ea typeface="Aileron Heavy"/>
              <a:cs typeface="Aileron Heavy"/>
              <a:sym typeface="Aileron Heavy"/>
            </a:endParaRPr>
          </a:p>
        </p:txBody>
      </p:sp>
      <p:sp>
        <p:nvSpPr>
          <p:cNvPr id="11" name="TextBox 11"/>
          <p:cNvSpPr txBox="1"/>
          <p:nvPr/>
        </p:nvSpPr>
        <p:spPr>
          <a:xfrm>
            <a:off x="7999388" y="2019718"/>
            <a:ext cx="3430612" cy="2029017"/>
          </a:xfrm>
          <a:prstGeom prst="rect">
            <a:avLst/>
          </a:prstGeom>
        </p:spPr>
        <p:txBody>
          <a:bodyPr wrap="square" lIns="0" tIns="0" rIns="0" bIns="0" rtlCol="0" anchor="t">
            <a:spAutoFit/>
          </a:bodyPr>
          <a:lstStyle/>
          <a:p>
            <a:pPr algn="just">
              <a:lnSpc>
                <a:spcPts val="1960"/>
              </a:lnSpc>
            </a:pPr>
            <a:r>
              <a:rPr lang="en-US" sz="1400" u="sng" dirty="0">
                <a:solidFill>
                  <a:schemeClr val="bg1"/>
                </a:solidFill>
                <a:latin typeface="Aileron"/>
                <a:ea typeface="Aileron"/>
                <a:cs typeface="Aileron"/>
                <a:sym typeface="Aileron"/>
                <a:hlinkClick r:id="rId8" action="ppaction://hlinksldjump">
                  <a:extLst>
                    <a:ext uri="{A12FA001-AC4F-418D-AE19-62706E023703}">
                      <ahyp:hlinkClr xmlns:ahyp="http://schemas.microsoft.com/office/drawing/2018/hyperlinkcolor" val="tx"/>
                    </a:ext>
                  </a:extLst>
                </a:hlinkClick>
              </a:rPr>
              <a:t>Sobre CoopCred</a:t>
            </a:r>
          </a:p>
          <a:p>
            <a:pPr algn="just">
              <a:lnSpc>
                <a:spcPts val="1960"/>
              </a:lnSpc>
            </a:pPr>
            <a:r>
              <a:rPr lang="en-US" sz="1400" u="sng" dirty="0">
                <a:solidFill>
                  <a:schemeClr val="bg1"/>
                </a:solidFill>
                <a:latin typeface="Aileron"/>
                <a:ea typeface="Aileron"/>
                <a:cs typeface="Aileron"/>
                <a:sym typeface="Aileron"/>
                <a:hlinkClick r:id="rId9" action="ppaction://hlinksldjump">
                  <a:extLst>
                    <a:ext uri="{A12FA001-AC4F-418D-AE19-62706E023703}">
                      <ahyp:hlinkClr xmlns:ahyp="http://schemas.microsoft.com/office/drawing/2018/hyperlinkcolor" val="tx"/>
                    </a:ext>
                  </a:extLst>
                </a:hlinkClick>
              </a:rPr>
              <a:t>Principais Serviços da CoopCred</a:t>
            </a:r>
          </a:p>
          <a:p>
            <a:pPr algn="just">
              <a:lnSpc>
                <a:spcPts val="1960"/>
              </a:lnSpc>
            </a:pPr>
            <a:r>
              <a:rPr lang="en-US" sz="1400" u="sng" dirty="0">
                <a:solidFill>
                  <a:schemeClr val="bg1"/>
                </a:solidFill>
                <a:latin typeface="Aileron"/>
                <a:ea typeface="Aileron"/>
                <a:cs typeface="Aileron"/>
                <a:sym typeface="Aileron"/>
                <a:hlinkClick r:id="rId10" action="ppaction://hlinksldjump">
                  <a:extLst>
                    <a:ext uri="{A12FA001-AC4F-418D-AE19-62706E023703}">
                      <ahyp:hlinkClr xmlns:ahyp="http://schemas.microsoft.com/office/drawing/2018/hyperlinkcolor" val="tx"/>
                    </a:ext>
                  </a:extLst>
                </a:hlinkClick>
              </a:rPr>
              <a:t>Estrutura Organizacional da CoopCred</a:t>
            </a:r>
          </a:p>
          <a:p>
            <a:pPr algn="just">
              <a:lnSpc>
                <a:spcPts val="1960"/>
              </a:lnSpc>
            </a:pPr>
            <a:r>
              <a:rPr lang="en-US" sz="1400" u="sng" dirty="0">
                <a:solidFill>
                  <a:schemeClr val="bg1"/>
                </a:solidFill>
                <a:latin typeface="Aileron"/>
                <a:ea typeface="Aileron"/>
                <a:cs typeface="Aileron"/>
                <a:sym typeface="Aileron"/>
                <a:hlinkClick r:id="rId11" action="ppaction://hlinksldjump">
                  <a:extLst>
                    <a:ext uri="{A12FA001-AC4F-418D-AE19-62706E023703}">
                      <ahyp:hlinkClr xmlns:ahyp="http://schemas.microsoft.com/office/drawing/2018/hyperlinkcolor" val="tx"/>
                    </a:ext>
                  </a:extLst>
                </a:hlinkClick>
              </a:rPr>
              <a:t>Custos da implementação</a:t>
            </a:r>
          </a:p>
          <a:p>
            <a:pPr algn="just">
              <a:lnSpc>
                <a:spcPts val="1960"/>
              </a:lnSpc>
            </a:pPr>
            <a:r>
              <a:rPr lang="en-US" sz="1400" u="sng" dirty="0" err="1">
                <a:solidFill>
                  <a:schemeClr val="bg1"/>
                </a:solidFill>
                <a:latin typeface="Aileron"/>
                <a:ea typeface="Aileron"/>
                <a:cs typeface="Aileron"/>
                <a:sym typeface="Aileron"/>
              </a:rPr>
              <a:t>Projeto</a:t>
            </a:r>
            <a:r>
              <a:rPr lang="en-US" sz="1400" u="sng" dirty="0">
                <a:solidFill>
                  <a:schemeClr val="bg1"/>
                </a:solidFill>
                <a:latin typeface="Aileron"/>
                <a:ea typeface="Aileron"/>
                <a:cs typeface="Aileron"/>
                <a:sym typeface="Aileron"/>
              </a:rPr>
              <a:t> da Rede</a:t>
            </a:r>
          </a:p>
          <a:p>
            <a:pPr algn="just">
              <a:lnSpc>
                <a:spcPts val="1960"/>
              </a:lnSpc>
            </a:pPr>
            <a:r>
              <a:rPr lang="en-US" sz="1400" u="sng" dirty="0">
                <a:solidFill>
                  <a:schemeClr val="bg1"/>
                </a:solidFill>
                <a:latin typeface="Aileron"/>
                <a:ea typeface="Aileron"/>
                <a:cs typeface="Aileron"/>
                <a:sym typeface="Aileron"/>
              </a:rPr>
              <a:t> </a:t>
            </a:r>
            <a:r>
              <a:rPr lang="en-US" sz="1400" u="sng" dirty="0">
                <a:solidFill>
                  <a:schemeClr val="bg1"/>
                </a:solidFill>
                <a:latin typeface="Aileron"/>
                <a:ea typeface="Aileron"/>
                <a:cs typeface="Aileron"/>
                <a:sym typeface="Aileron"/>
                <a:hlinkClick r:id="rId12" action="ppaction://hlinksldjump">
                  <a:extLst>
                    <a:ext uri="{A12FA001-AC4F-418D-AE19-62706E023703}">
                      <ahyp:hlinkClr xmlns:ahyp="http://schemas.microsoft.com/office/drawing/2018/hyperlinkcolor" val="tx"/>
                    </a:ext>
                  </a:extLst>
                </a:hlinkClick>
              </a:rPr>
              <a:t>Topologia</a:t>
            </a:r>
          </a:p>
          <a:p>
            <a:pPr algn="just">
              <a:lnSpc>
                <a:spcPts val="1960"/>
              </a:lnSpc>
            </a:pPr>
            <a:r>
              <a:rPr lang="en-US" sz="1400" u="sng" dirty="0">
                <a:solidFill>
                  <a:schemeClr val="bg1"/>
                </a:solidFill>
                <a:latin typeface="Aileron"/>
                <a:ea typeface="Aileron"/>
                <a:cs typeface="Aileron"/>
                <a:sym typeface="Aileron"/>
              </a:rPr>
              <a:t>Serviços de Rede </a:t>
            </a:r>
            <a:r>
              <a:rPr lang="en-US" sz="1400" u="sng" dirty="0" err="1">
                <a:solidFill>
                  <a:schemeClr val="bg1"/>
                </a:solidFill>
                <a:latin typeface="Aileron"/>
                <a:ea typeface="Aileron"/>
                <a:cs typeface="Aileron"/>
                <a:sym typeface="Aileron"/>
              </a:rPr>
              <a:t>implementados</a:t>
            </a:r>
            <a:endParaRPr lang="en-US" sz="1400" u="sng" dirty="0">
              <a:solidFill>
                <a:schemeClr val="bg1"/>
              </a:solidFill>
              <a:latin typeface="Aileron"/>
              <a:ea typeface="Aileron"/>
              <a:cs typeface="Aileron"/>
              <a:sym typeface="Aileron"/>
            </a:endParaRPr>
          </a:p>
          <a:p>
            <a:pPr algn="ctr">
              <a:lnSpc>
                <a:spcPts val="1960"/>
              </a:lnSpc>
            </a:pPr>
            <a:endParaRPr lang="en-US" sz="1400" u="sng" dirty="0">
              <a:solidFill>
                <a:schemeClr val="bg1"/>
              </a:solidFill>
              <a:latin typeface="Aileron"/>
              <a:ea typeface="Aileron"/>
              <a:cs typeface="Aileron"/>
              <a:sym typeface="Aileron"/>
            </a:endParaRPr>
          </a:p>
        </p:txBody>
      </p:sp>
      <p:sp>
        <p:nvSpPr>
          <p:cNvPr id="12" name="TextBox 12"/>
          <p:cNvSpPr txBox="1"/>
          <p:nvPr/>
        </p:nvSpPr>
        <p:spPr>
          <a:xfrm>
            <a:off x="7973988" y="4295080"/>
            <a:ext cx="5162550" cy="1516056"/>
          </a:xfrm>
          <a:prstGeom prst="rect">
            <a:avLst/>
          </a:prstGeom>
        </p:spPr>
        <p:txBody>
          <a:bodyPr lIns="0" tIns="0" rIns="0" bIns="0" rtlCol="0" anchor="t">
            <a:spAutoFit/>
          </a:bodyPr>
          <a:lstStyle/>
          <a:p>
            <a:pPr algn="just">
              <a:lnSpc>
                <a:spcPts val="1960"/>
              </a:lnSpc>
            </a:pPr>
            <a:r>
              <a:rPr lang="en-US" sz="1400" u="sng" dirty="0">
                <a:solidFill>
                  <a:schemeClr val="bg1"/>
                </a:solidFill>
                <a:latin typeface="Aileron"/>
                <a:ea typeface="Aileron"/>
                <a:cs typeface="Aileron"/>
                <a:sym typeface="Aileron"/>
                <a:hlinkClick r:id="rId13" action="ppaction://hlinksldjump">
                  <a:extLst>
                    <a:ext uri="{A12FA001-AC4F-418D-AE19-62706E023703}">
                      <ahyp:hlinkClr xmlns:ahyp="http://schemas.microsoft.com/office/drawing/2018/hyperlinkcolor" val="tx"/>
                    </a:ext>
                  </a:extLst>
                </a:hlinkClick>
              </a:rPr>
              <a:t>Virtualização com VirtualBox – Ambiente Windows Serve</a:t>
            </a:r>
          </a:p>
          <a:p>
            <a:pPr algn="just">
              <a:lnSpc>
                <a:spcPts val="1960"/>
              </a:lnSpc>
            </a:pPr>
            <a:r>
              <a:rPr lang="en-US" sz="1400" u="sng" dirty="0" err="1">
                <a:solidFill>
                  <a:schemeClr val="bg1"/>
                </a:solidFill>
                <a:latin typeface="Aileron"/>
                <a:ea typeface="Aileron"/>
                <a:cs typeface="Aileron"/>
                <a:sym typeface="Aileron"/>
              </a:rPr>
              <a:t>Distribuição</a:t>
            </a:r>
            <a:r>
              <a:rPr lang="en-US" sz="1400" u="sng" dirty="0">
                <a:solidFill>
                  <a:schemeClr val="bg1"/>
                </a:solidFill>
                <a:latin typeface="Aileron"/>
                <a:ea typeface="Aileron"/>
                <a:cs typeface="Aileron"/>
                <a:sym typeface="Aileron"/>
              </a:rPr>
              <a:t> de IP via DHCP</a:t>
            </a:r>
          </a:p>
          <a:p>
            <a:pPr algn="just">
              <a:lnSpc>
                <a:spcPts val="1960"/>
              </a:lnSpc>
            </a:pPr>
            <a:r>
              <a:rPr lang="en-US" sz="1400" u="sng" dirty="0" err="1">
                <a:solidFill>
                  <a:schemeClr val="bg1"/>
                </a:solidFill>
                <a:latin typeface="Aileron"/>
                <a:ea typeface="Aileron"/>
                <a:cs typeface="Aileron"/>
                <a:sym typeface="Aileron"/>
              </a:rPr>
              <a:t>Configuração</a:t>
            </a:r>
            <a:r>
              <a:rPr lang="en-US" sz="1400" u="sng" dirty="0">
                <a:solidFill>
                  <a:schemeClr val="bg1"/>
                </a:solidFill>
                <a:latin typeface="Aileron"/>
                <a:ea typeface="Aileron"/>
                <a:cs typeface="Aileron"/>
                <a:sym typeface="Aileron"/>
              </a:rPr>
              <a:t> de DNS </a:t>
            </a:r>
            <a:r>
              <a:rPr lang="en-US" sz="1400" u="sng" dirty="0" err="1">
                <a:solidFill>
                  <a:schemeClr val="bg1"/>
                </a:solidFill>
                <a:latin typeface="Aileron"/>
                <a:ea typeface="Aileron"/>
                <a:cs typeface="Aileron"/>
                <a:sym typeface="Aileron"/>
              </a:rPr>
              <a:t>Integrado</a:t>
            </a:r>
            <a:r>
              <a:rPr lang="en-US" sz="1400" u="sng" dirty="0">
                <a:solidFill>
                  <a:schemeClr val="bg1"/>
                </a:solidFill>
                <a:latin typeface="Aileron"/>
                <a:ea typeface="Aileron"/>
                <a:cs typeface="Aileron"/>
                <a:sym typeface="Aileron"/>
              </a:rPr>
              <a:t> </a:t>
            </a:r>
            <a:r>
              <a:rPr lang="en-US" sz="1400" u="sng" dirty="0" err="1">
                <a:solidFill>
                  <a:schemeClr val="bg1"/>
                </a:solidFill>
                <a:latin typeface="Aileron"/>
                <a:ea typeface="Aileron"/>
                <a:cs typeface="Aileron"/>
                <a:sym typeface="Aileron"/>
              </a:rPr>
              <a:t>ao</a:t>
            </a:r>
            <a:r>
              <a:rPr lang="en-US" sz="1400" u="sng" dirty="0">
                <a:solidFill>
                  <a:schemeClr val="bg1"/>
                </a:solidFill>
                <a:latin typeface="Aileron"/>
                <a:ea typeface="Aileron"/>
                <a:cs typeface="Aileron"/>
                <a:sym typeface="Aileron"/>
              </a:rPr>
              <a:t> AD</a:t>
            </a:r>
          </a:p>
          <a:p>
            <a:pPr algn="just">
              <a:lnSpc>
                <a:spcPts val="1960"/>
              </a:lnSpc>
            </a:pPr>
            <a:r>
              <a:rPr lang="en-US" sz="1400" u="sng" dirty="0" err="1">
                <a:solidFill>
                  <a:schemeClr val="bg1"/>
                </a:solidFill>
                <a:latin typeface="Aileron"/>
                <a:ea typeface="Aileron"/>
                <a:cs typeface="Aileron"/>
                <a:sym typeface="Aileron"/>
              </a:rPr>
              <a:t>Configuração</a:t>
            </a:r>
            <a:r>
              <a:rPr lang="en-US" sz="1400" u="sng" dirty="0">
                <a:solidFill>
                  <a:schemeClr val="bg1"/>
                </a:solidFill>
                <a:latin typeface="Aileron"/>
                <a:ea typeface="Aileron"/>
                <a:cs typeface="Aileron"/>
                <a:sym typeface="Aileron"/>
              </a:rPr>
              <a:t> do Active Directory (AD) e </a:t>
            </a:r>
            <a:r>
              <a:rPr lang="en-US" sz="1400" u="sng" dirty="0" err="1">
                <a:solidFill>
                  <a:schemeClr val="bg1"/>
                </a:solidFill>
                <a:latin typeface="Aileron"/>
                <a:ea typeface="Aileron"/>
                <a:cs typeface="Aileron"/>
                <a:sym typeface="Aileron"/>
              </a:rPr>
              <a:t>Políticas</a:t>
            </a:r>
            <a:r>
              <a:rPr lang="en-US" sz="1400" u="sng" dirty="0">
                <a:solidFill>
                  <a:schemeClr val="bg1"/>
                </a:solidFill>
                <a:latin typeface="Aileron"/>
                <a:ea typeface="Aileron"/>
                <a:cs typeface="Aileron"/>
                <a:sym typeface="Aileron"/>
              </a:rPr>
              <a:t> de Grupo (GPO)</a:t>
            </a:r>
          </a:p>
          <a:p>
            <a:pPr algn="just">
              <a:lnSpc>
                <a:spcPts val="1960"/>
              </a:lnSpc>
            </a:pPr>
            <a:r>
              <a:rPr lang="en-US" sz="1400" u="sng" dirty="0" err="1">
                <a:solidFill>
                  <a:schemeClr val="bg1"/>
                </a:solidFill>
                <a:latin typeface="Aileron"/>
                <a:ea typeface="Aileron"/>
                <a:cs typeface="Aileron"/>
                <a:sym typeface="Aileron"/>
              </a:rPr>
              <a:t>Configurações</a:t>
            </a:r>
            <a:r>
              <a:rPr lang="en-US" sz="1400" u="sng" dirty="0">
                <a:solidFill>
                  <a:schemeClr val="bg1"/>
                </a:solidFill>
                <a:latin typeface="Aileron"/>
                <a:ea typeface="Aileron"/>
                <a:cs typeface="Aileron"/>
                <a:sym typeface="Aileron"/>
              </a:rPr>
              <a:t> de Group Policy Object (GPO)</a:t>
            </a:r>
          </a:p>
        </p:txBody>
      </p:sp>
      <p:sp>
        <p:nvSpPr>
          <p:cNvPr id="13" name="TextBox 13"/>
          <p:cNvSpPr txBox="1"/>
          <p:nvPr/>
        </p:nvSpPr>
        <p:spPr>
          <a:xfrm>
            <a:off x="7973988" y="5845006"/>
            <a:ext cx="3430612" cy="233654"/>
          </a:xfrm>
          <a:prstGeom prst="rect">
            <a:avLst/>
          </a:prstGeom>
        </p:spPr>
        <p:txBody>
          <a:bodyPr wrap="square" lIns="0" tIns="0" rIns="0" bIns="0" rtlCol="0" anchor="t">
            <a:spAutoFit/>
          </a:bodyPr>
          <a:lstStyle/>
          <a:p>
            <a:pPr algn="just">
              <a:lnSpc>
                <a:spcPts val="1960"/>
              </a:lnSpc>
            </a:pPr>
            <a:r>
              <a:rPr lang="en-US" sz="1400" u="sng" dirty="0" err="1">
                <a:solidFill>
                  <a:srgbClr val="FCFFFB"/>
                </a:solidFill>
                <a:latin typeface="Aileron"/>
                <a:ea typeface="Aileron"/>
                <a:cs typeface="Aileron"/>
                <a:sym typeface="Aileron"/>
              </a:rPr>
              <a:t>Computação</a:t>
            </a:r>
            <a:r>
              <a:rPr lang="en-US" sz="1400" u="sng" dirty="0">
                <a:solidFill>
                  <a:srgbClr val="FCFFFB"/>
                </a:solidFill>
                <a:latin typeface="Aileron"/>
                <a:ea typeface="Aileron"/>
                <a:cs typeface="Aileron"/>
                <a:sym typeface="Aileron"/>
              </a:rPr>
              <a:t> </a:t>
            </a:r>
            <a:r>
              <a:rPr lang="en-US" sz="1400" u="sng" dirty="0" err="1">
                <a:solidFill>
                  <a:srgbClr val="FCFFFB"/>
                </a:solidFill>
                <a:latin typeface="Aileron"/>
                <a:ea typeface="Aileron"/>
                <a:cs typeface="Aileron"/>
                <a:sym typeface="Aileron"/>
              </a:rPr>
              <a:t>em</a:t>
            </a:r>
            <a:r>
              <a:rPr lang="en-US" sz="1400" u="sng" dirty="0">
                <a:solidFill>
                  <a:srgbClr val="FCFFFB"/>
                </a:solidFill>
                <a:latin typeface="Aileron"/>
                <a:ea typeface="Aileron"/>
                <a:cs typeface="Aileron"/>
                <a:sym typeface="Aileron"/>
              </a:rPr>
              <a:t> </a:t>
            </a:r>
            <a:r>
              <a:rPr lang="en-US" sz="1400" u="sng" dirty="0" err="1">
                <a:solidFill>
                  <a:srgbClr val="FCFFFB"/>
                </a:solidFill>
                <a:latin typeface="Aileron"/>
                <a:ea typeface="Aileron"/>
                <a:cs typeface="Aileron"/>
                <a:sym typeface="Aileron"/>
              </a:rPr>
              <a:t>Nuvem</a:t>
            </a:r>
            <a:r>
              <a:rPr lang="en-US" sz="1400" u="sng" dirty="0">
                <a:solidFill>
                  <a:srgbClr val="FCFFFB"/>
                </a:solidFill>
                <a:latin typeface="Aileron"/>
                <a:ea typeface="Aileron"/>
                <a:cs typeface="Aileron"/>
                <a:sym typeface="Aileron"/>
              </a:rPr>
              <a:t> com AWS</a:t>
            </a:r>
          </a:p>
        </p:txBody>
      </p:sp>
      <p:sp>
        <p:nvSpPr>
          <p:cNvPr id="14" name="TextBox 14"/>
          <p:cNvSpPr txBox="1"/>
          <p:nvPr/>
        </p:nvSpPr>
        <p:spPr>
          <a:xfrm>
            <a:off x="7999388" y="6593858"/>
            <a:ext cx="620566" cy="709874"/>
          </a:xfrm>
          <a:prstGeom prst="rect">
            <a:avLst/>
          </a:prstGeom>
        </p:spPr>
        <p:txBody>
          <a:bodyPr wrap="square" lIns="0" tIns="0" rIns="0" bIns="0" rtlCol="0" anchor="t">
            <a:spAutoFit/>
          </a:bodyPr>
          <a:lstStyle/>
          <a:p>
            <a:pPr algn="ctr">
              <a:lnSpc>
                <a:spcPts val="1889"/>
              </a:lnSpc>
            </a:pPr>
            <a:r>
              <a:rPr lang="en-US" sz="1350" dirty="0">
                <a:solidFill>
                  <a:schemeClr val="bg1"/>
                </a:solidFill>
                <a:latin typeface="Aileron"/>
                <a:ea typeface="Aileron"/>
                <a:cs typeface="Aileron"/>
                <a:sym typeface="Aileron"/>
              </a:rPr>
              <a:t>Z</a:t>
            </a:r>
            <a:r>
              <a:rPr lang="en-US" sz="1350" u="sng" dirty="0">
                <a:solidFill>
                  <a:schemeClr val="bg1"/>
                </a:solidFill>
                <a:latin typeface="Aileron"/>
                <a:ea typeface="Aileron"/>
                <a:cs typeface="Aileron"/>
                <a:sym typeface="Aileron"/>
                <a:hlinkClick r:id="rId14" action="ppaction://hlinksldjump">
                  <a:extLst>
                    <a:ext uri="{A12FA001-AC4F-418D-AE19-62706E023703}">
                      <ahyp:hlinkClr xmlns:ahyp="http://schemas.microsoft.com/office/drawing/2018/hyperlinkcolor" val="tx"/>
                    </a:ext>
                  </a:extLst>
                </a:hlinkClick>
              </a:rPr>
              <a:t>abbix</a:t>
            </a:r>
          </a:p>
          <a:p>
            <a:pPr algn="ctr">
              <a:lnSpc>
                <a:spcPts val="1889"/>
              </a:lnSpc>
            </a:pPr>
            <a:r>
              <a:rPr lang="en-US" sz="1350" u="sng" dirty="0">
                <a:solidFill>
                  <a:schemeClr val="bg1"/>
                </a:solidFill>
                <a:latin typeface="Aileron"/>
                <a:ea typeface="Aileron"/>
                <a:cs typeface="Aileron"/>
                <a:sym typeface="Aileron"/>
                <a:hlinkClick r:id="rId15" action="ppaction://hlinksldjump">
                  <a:extLst>
                    <a:ext uri="{A12FA001-AC4F-418D-AE19-62706E023703}">
                      <ahyp:hlinkClr xmlns:ahyp="http://schemas.microsoft.com/office/drawing/2018/hyperlinkcolor" val="tx"/>
                    </a:ext>
                  </a:extLst>
                </a:hlinkClick>
              </a:rPr>
              <a:t>Grafana</a:t>
            </a:r>
          </a:p>
          <a:p>
            <a:pPr algn="ctr">
              <a:lnSpc>
                <a:spcPts val="1889"/>
              </a:lnSpc>
            </a:pPr>
            <a:endParaRPr lang="en-US" sz="1350" u="sng" dirty="0">
              <a:solidFill>
                <a:schemeClr val="bg1"/>
              </a:solidFill>
              <a:latin typeface="Aileron"/>
              <a:ea typeface="Aileron"/>
              <a:cs typeface="Aileron"/>
              <a:sym typeface="Aileron"/>
              <a:hlinkClick r:id="rId15" action="ppaction://hlinksldjump">
                <a:extLst>
                  <a:ext uri="{A12FA001-AC4F-418D-AE19-62706E023703}">
                    <ahyp:hlinkClr xmlns:ahyp="http://schemas.microsoft.com/office/drawing/2018/hyperlinkcolor" val="tx"/>
                  </a:ext>
                </a:extLst>
              </a:hlinkClick>
            </a:endParaRPr>
          </a:p>
        </p:txBody>
      </p:sp>
      <p:sp>
        <p:nvSpPr>
          <p:cNvPr id="15" name="TextBox 15"/>
          <p:cNvSpPr txBox="1"/>
          <p:nvPr/>
        </p:nvSpPr>
        <p:spPr>
          <a:xfrm>
            <a:off x="7999388" y="7545953"/>
            <a:ext cx="3430612" cy="1772537"/>
          </a:xfrm>
          <a:prstGeom prst="rect">
            <a:avLst/>
          </a:prstGeom>
        </p:spPr>
        <p:txBody>
          <a:bodyPr wrap="square" lIns="0" tIns="0" rIns="0" bIns="0" rtlCol="0" anchor="t">
            <a:spAutoFit/>
          </a:bodyPr>
          <a:lstStyle/>
          <a:p>
            <a:pPr algn="ctr">
              <a:lnSpc>
                <a:spcPts val="1960"/>
              </a:lnSpc>
            </a:pPr>
            <a:r>
              <a:rPr lang="en-US" sz="1400" u="sng" dirty="0">
                <a:solidFill>
                  <a:schemeClr val="bg1"/>
                </a:solidFill>
                <a:latin typeface="Aileron"/>
                <a:ea typeface="Aileron"/>
                <a:cs typeface="Aileron"/>
                <a:sym typeface="Aileron"/>
                <a:hlinkClick r:id="rId16" action="ppaction://hlinksldjump">
                  <a:extLst>
                    <a:ext uri="{A12FA001-AC4F-418D-AE19-62706E023703}">
                      <ahyp:hlinkClr xmlns:ahyp="http://schemas.microsoft.com/office/drawing/2018/hyperlinkcolor" val="tx"/>
                    </a:ext>
                  </a:extLst>
                </a:hlinkClick>
              </a:rPr>
              <a:t>PSI (Política de Segurança da Informação)</a:t>
            </a:r>
          </a:p>
          <a:p>
            <a:pPr algn="just">
              <a:lnSpc>
                <a:spcPts val="1960"/>
              </a:lnSpc>
            </a:pPr>
            <a:r>
              <a:rPr lang="en-US" sz="1400" dirty="0">
                <a:solidFill>
                  <a:schemeClr val="bg1"/>
                </a:solidFill>
                <a:latin typeface="Aileron"/>
                <a:ea typeface="Aileron"/>
                <a:cs typeface="Aileron"/>
                <a:sym typeface="Aileron"/>
              </a:rPr>
              <a:t> </a:t>
            </a:r>
            <a:r>
              <a:rPr lang="en-US" sz="1400" u="sng" dirty="0">
                <a:solidFill>
                  <a:schemeClr val="bg1"/>
                </a:solidFill>
                <a:latin typeface="Aileron"/>
                <a:ea typeface="Aileron"/>
                <a:cs typeface="Aileron"/>
                <a:sym typeface="Aileron"/>
                <a:hlinkClick r:id="rId17" action="ppaction://hlinksldjump">
                  <a:extLst>
                    <a:ext uri="{A12FA001-AC4F-418D-AE19-62706E023703}">
                      <ahyp:hlinkClr xmlns:ahyp="http://schemas.microsoft.com/office/drawing/2018/hyperlinkcolor" val="tx"/>
                    </a:ext>
                  </a:extLst>
                </a:hlinkClick>
              </a:rPr>
              <a:t>Cartilha de boas práticas</a:t>
            </a:r>
          </a:p>
          <a:p>
            <a:pPr algn="just">
              <a:lnSpc>
                <a:spcPts val="1960"/>
              </a:lnSpc>
            </a:pPr>
            <a:r>
              <a:rPr lang="en-US" sz="1400" u="sng" dirty="0">
                <a:solidFill>
                  <a:schemeClr val="bg1"/>
                </a:solidFill>
                <a:latin typeface="Aileron"/>
                <a:ea typeface="Aileron"/>
                <a:cs typeface="Aileron"/>
                <a:sym typeface="Aileron"/>
              </a:rPr>
              <a:t>P</a:t>
            </a:r>
            <a:r>
              <a:rPr lang="en-US" sz="1400" u="sng" dirty="0">
                <a:solidFill>
                  <a:schemeClr val="bg1"/>
                </a:solidFill>
                <a:latin typeface="Aileron"/>
                <a:ea typeface="Aileron"/>
                <a:cs typeface="Aileron"/>
                <a:sym typeface="Aileron"/>
                <a:hlinkClick r:id="rId18" action="ppaction://hlinksldjump">
                  <a:extLst>
                    <a:ext uri="{A12FA001-AC4F-418D-AE19-62706E023703}">
                      <ahyp:hlinkClr xmlns:ahyp="http://schemas.microsoft.com/office/drawing/2018/hyperlinkcolor" val="tx"/>
                    </a:ext>
                  </a:extLst>
                </a:hlinkClick>
              </a:rPr>
              <a:t>ipeline de Segurança</a:t>
            </a:r>
          </a:p>
          <a:p>
            <a:pPr algn="just">
              <a:lnSpc>
                <a:spcPts val="1960"/>
              </a:lnSpc>
            </a:pPr>
            <a:r>
              <a:rPr lang="en-US" sz="1400" u="sng" dirty="0" err="1">
                <a:solidFill>
                  <a:schemeClr val="bg1"/>
                </a:solidFill>
                <a:latin typeface="Aileron"/>
                <a:ea typeface="Aileron"/>
                <a:cs typeface="Aileron"/>
                <a:sym typeface="Aileron"/>
              </a:rPr>
              <a:t>V</a:t>
            </a:r>
            <a:r>
              <a:rPr lang="en-US" sz="1400" u="sng" dirty="0" err="1">
                <a:solidFill>
                  <a:schemeClr val="bg1"/>
                </a:solidFill>
                <a:latin typeface="Aileron"/>
                <a:ea typeface="Aileron"/>
                <a:cs typeface="Aileron"/>
                <a:sym typeface="Aileron"/>
                <a:hlinkClick r:id="rId19" action="ppaction://hlinksldjump">
                  <a:extLst>
                    <a:ext uri="{A12FA001-AC4F-418D-AE19-62706E023703}">
                      <ahyp:hlinkClr xmlns:ahyp="http://schemas.microsoft.com/office/drawing/2018/hyperlinkcolor" val="tx"/>
                    </a:ext>
                  </a:extLst>
                </a:hlinkClick>
              </a:rPr>
              <a:t>arredura</a:t>
            </a:r>
            <a:r>
              <a:rPr lang="en-US" sz="1400" u="sng" dirty="0">
                <a:solidFill>
                  <a:schemeClr val="bg1"/>
                </a:solidFill>
                <a:latin typeface="Aileron"/>
                <a:ea typeface="Aileron"/>
                <a:cs typeface="Aileron"/>
                <a:sym typeface="Aileron"/>
                <a:hlinkClick r:id="rId19" action="ppaction://hlinksldjump">
                  <a:extLst>
                    <a:ext uri="{A12FA001-AC4F-418D-AE19-62706E023703}">
                      <ahyp:hlinkClr xmlns:ahyp="http://schemas.microsoft.com/office/drawing/2018/hyperlinkcolor" val="tx"/>
                    </a:ext>
                  </a:extLst>
                </a:hlinkClick>
              </a:rPr>
              <a:t> de IaC com KICS</a:t>
            </a:r>
          </a:p>
          <a:p>
            <a:pPr algn="just">
              <a:lnSpc>
                <a:spcPts val="1960"/>
              </a:lnSpc>
            </a:pPr>
            <a:r>
              <a:rPr lang="en-US" sz="1400" u="sng" dirty="0">
                <a:solidFill>
                  <a:schemeClr val="bg1"/>
                </a:solidFill>
                <a:latin typeface="Aileron"/>
                <a:ea typeface="Aileron"/>
                <a:cs typeface="Aileron"/>
                <a:sym typeface="Aileron"/>
                <a:hlinkClick r:id="rId20" action="ppaction://hlinksldjump">
                  <a:extLst>
                    <a:ext uri="{A12FA001-AC4F-418D-AE19-62706E023703}">
                      <ahyp:hlinkClr xmlns:ahyp="http://schemas.microsoft.com/office/drawing/2018/hyperlinkcolor" val="tx"/>
                    </a:ext>
                  </a:extLst>
                </a:hlinkClick>
              </a:rPr>
              <a:t>Análise de Vulnerabilidades com Trivy</a:t>
            </a:r>
          </a:p>
          <a:p>
            <a:pPr algn="just">
              <a:lnSpc>
                <a:spcPts val="1960"/>
              </a:lnSpc>
            </a:pPr>
            <a:r>
              <a:rPr lang="en-US" sz="1400" u="sng" dirty="0" err="1">
                <a:solidFill>
                  <a:schemeClr val="bg1"/>
                </a:solidFill>
                <a:latin typeface="Aileron"/>
                <a:ea typeface="Aileron"/>
                <a:cs typeface="Aileron"/>
                <a:sym typeface="Aileron"/>
              </a:rPr>
              <a:t>F</a:t>
            </a:r>
            <a:r>
              <a:rPr lang="en-US" sz="1400" u="sng" dirty="0" err="1">
                <a:solidFill>
                  <a:schemeClr val="bg1"/>
                </a:solidFill>
                <a:latin typeface="Aileron"/>
                <a:ea typeface="Aileron"/>
                <a:cs typeface="Aileron"/>
                <a:sym typeface="Aileron"/>
                <a:hlinkClick r:id="rId21" action="ppaction://hlinksldjump">
                  <a:extLst>
                    <a:ext uri="{A12FA001-AC4F-418D-AE19-62706E023703}">
                      <ahyp:hlinkClr xmlns:ahyp="http://schemas.microsoft.com/office/drawing/2018/hyperlinkcolor" val="tx"/>
                    </a:ext>
                  </a:extLst>
                </a:hlinkClick>
              </a:rPr>
              <a:t>rontEnd</a:t>
            </a:r>
            <a:endParaRPr lang="en-US" sz="1400" u="sng" dirty="0">
              <a:solidFill>
                <a:schemeClr val="bg1"/>
              </a:solidFill>
              <a:latin typeface="Aileron"/>
              <a:ea typeface="Aileron"/>
              <a:cs typeface="Aileron"/>
              <a:sym typeface="Aileron"/>
              <a:hlinkClick r:id="rId21" action="ppaction://hlinksldjump">
                <a:extLst>
                  <a:ext uri="{A12FA001-AC4F-418D-AE19-62706E023703}">
                    <ahyp:hlinkClr xmlns:ahyp="http://schemas.microsoft.com/office/drawing/2018/hyperlinkcolor" val="tx"/>
                  </a:ext>
                </a:extLst>
              </a:hlinkClick>
            </a:endParaRPr>
          </a:p>
          <a:p>
            <a:pPr algn="just">
              <a:lnSpc>
                <a:spcPts val="1960"/>
              </a:lnSpc>
            </a:pPr>
            <a:r>
              <a:rPr lang="en-US" sz="1400" u="sng" dirty="0" err="1">
                <a:solidFill>
                  <a:schemeClr val="bg1"/>
                </a:solidFill>
                <a:latin typeface="Aileron"/>
                <a:ea typeface="Aileron"/>
                <a:cs typeface="Aileron"/>
                <a:sym typeface="Aileron"/>
              </a:rPr>
              <a:t>Ba</a:t>
            </a:r>
            <a:r>
              <a:rPr lang="en-US" sz="1400" u="sng" dirty="0" err="1">
                <a:solidFill>
                  <a:schemeClr val="bg1"/>
                </a:solidFill>
                <a:latin typeface="Aileron"/>
                <a:ea typeface="Aileron"/>
                <a:cs typeface="Aileron"/>
                <a:sym typeface="Aileron"/>
                <a:hlinkClick r:id="rId22" action="ppaction://hlinksldjump">
                  <a:extLst>
                    <a:ext uri="{A12FA001-AC4F-418D-AE19-62706E023703}">
                      <ahyp:hlinkClr xmlns:ahyp="http://schemas.microsoft.com/office/drawing/2018/hyperlinkcolor" val="tx"/>
                    </a:ext>
                  </a:extLst>
                </a:hlinkClick>
              </a:rPr>
              <a:t>ckEnd</a:t>
            </a:r>
            <a:endParaRPr lang="en-US" sz="1400" u="sng" dirty="0">
              <a:solidFill>
                <a:schemeClr val="bg1"/>
              </a:solidFill>
              <a:latin typeface="Aileron"/>
              <a:ea typeface="Aileron"/>
              <a:cs typeface="Aileron"/>
              <a:sym typeface="Aileron"/>
              <a:hlinkClick r:id="rId22" action="ppaction://hlinksldjump">
                <a:extLst>
                  <a:ext uri="{A12FA001-AC4F-418D-AE19-62706E023703}">
                    <ahyp:hlinkClr xmlns:ahyp="http://schemas.microsoft.com/office/drawing/2018/hyperlinkcolor" val="tx"/>
                  </a:ext>
                </a:extLst>
              </a:hlinkCli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7557" y="1200681"/>
            <a:ext cx="8365670" cy="1539875"/>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FCFFFB"/>
                </a:solidFill>
                <a:latin typeface="Montserrat Heavy"/>
                <a:ea typeface="Montserrat Heavy"/>
                <a:cs typeface="Montserrat Heavy"/>
                <a:sym typeface="Montserrat Heavy"/>
              </a:rPr>
              <a:t>Gerência e Monitoração de Ambient</a:t>
            </a:r>
            <a:r>
              <a:rPr lang="en-US" sz="5000" b="1" u="none" strike="noStrike">
                <a:solidFill>
                  <a:srgbClr val="FCFFFB"/>
                </a:solidFill>
                <a:latin typeface="Montserrat Heavy"/>
                <a:ea typeface="Montserrat Heavy"/>
                <a:cs typeface="Montserrat Heavy"/>
                <a:sym typeface="Montserrat Heavy"/>
              </a:rPr>
              <a:t>es de Redes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878664" y="1694942"/>
            <a:ext cx="10530672" cy="6660650"/>
          </a:xfrm>
          <a:custGeom>
            <a:avLst/>
            <a:gdLst/>
            <a:ahLst/>
            <a:cxnLst/>
            <a:rect l="l" t="t" r="r" b="b"/>
            <a:pathLst>
              <a:path w="10530672" h="6660650">
                <a:moveTo>
                  <a:pt x="0" y="0"/>
                </a:moveTo>
                <a:lnTo>
                  <a:pt x="10530672" y="0"/>
                </a:lnTo>
                <a:lnTo>
                  <a:pt x="10530672" y="6660650"/>
                </a:lnTo>
                <a:lnTo>
                  <a:pt x="0" y="666065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847471" y="3599209"/>
            <a:ext cx="11639389" cy="5034036"/>
          </a:xfrm>
          <a:custGeom>
            <a:avLst/>
            <a:gdLst/>
            <a:ahLst/>
            <a:cxnLst/>
            <a:rect l="l" t="t" r="r" b="b"/>
            <a:pathLst>
              <a:path w="11639389" h="5034036">
                <a:moveTo>
                  <a:pt x="0" y="0"/>
                </a:moveTo>
                <a:lnTo>
                  <a:pt x="11639389" y="0"/>
                </a:lnTo>
                <a:lnTo>
                  <a:pt x="11639389" y="5034036"/>
                </a:lnTo>
                <a:lnTo>
                  <a:pt x="0" y="503403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
        <p:nvSpPr>
          <p:cNvPr id="6" name="TextBox 6"/>
          <p:cNvSpPr txBox="1"/>
          <p:nvPr/>
        </p:nvSpPr>
        <p:spPr>
          <a:xfrm>
            <a:off x="2488569" y="1302687"/>
            <a:ext cx="12796506" cy="735965"/>
          </a:xfrm>
          <a:prstGeom prst="rect">
            <a:avLst/>
          </a:prstGeom>
        </p:spPr>
        <p:txBody>
          <a:bodyPr lIns="0" tIns="0" rIns="0" bIns="0" rtlCol="0" anchor="t">
            <a:spAutoFit/>
          </a:bodyPr>
          <a:lstStyle/>
          <a:p>
            <a:pPr algn="just">
              <a:lnSpc>
                <a:spcPts val="1960"/>
              </a:lnSpc>
              <a:spcBef>
                <a:spcPct val="0"/>
              </a:spcBef>
            </a:pPr>
            <a:r>
              <a:rPr lang="en-US" sz="1400">
                <a:solidFill>
                  <a:srgbClr val="FFFFFF"/>
                </a:solidFill>
                <a:latin typeface="Aileron"/>
                <a:ea typeface="Aileron"/>
                <a:cs typeface="Aileron"/>
                <a:sym typeface="Aileron"/>
              </a:rPr>
              <a:t>No projeto foi implementado um sistema de monitoramento utilizando as ferramentas Zabbix e Grafana, com o objetivo de acompanhar em tempo real o estado de serviços de rede, consumo de recursos e disponibilidade de dispositivos. A solução foi dividida em dois ambientes distintos: um local (VirtualBox), e outro em nuvem (AWS).</a:t>
            </a:r>
          </a:p>
        </p:txBody>
      </p:sp>
      <p:sp>
        <p:nvSpPr>
          <p:cNvPr id="7" name="TextBox 7"/>
          <p:cNvSpPr txBox="1"/>
          <p:nvPr/>
        </p:nvSpPr>
        <p:spPr>
          <a:xfrm>
            <a:off x="6635584" y="3219843"/>
            <a:ext cx="3823097"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Servidores cloud e local configurados no Zabbix</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723304" y="1904556"/>
            <a:ext cx="11804807" cy="6477888"/>
          </a:xfrm>
          <a:custGeom>
            <a:avLst/>
            <a:gdLst/>
            <a:ahLst/>
            <a:cxnLst/>
            <a:rect l="l" t="t" r="r" b="b"/>
            <a:pathLst>
              <a:path w="11804807" h="6477888">
                <a:moveTo>
                  <a:pt x="0" y="0"/>
                </a:moveTo>
                <a:lnTo>
                  <a:pt x="11804807" y="0"/>
                </a:lnTo>
                <a:lnTo>
                  <a:pt x="11804807" y="6477888"/>
                </a:lnTo>
                <a:lnTo>
                  <a:pt x="0" y="647788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
        <p:nvSpPr>
          <p:cNvPr id="6" name="TextBox 6"/>
          <p:cNvSpPr txBox="1"/>
          <p:nvPr/>
        </p:nvSpPr>
        <p:spPr>
          <a:xfrm>
            <a:off x="7456373" y="1481507"/>
            <a:ext cx="2997473"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Mapeamento de métricas pelo Zabbix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04491" y="2440483"/>
            <a:ext cx="8638464" cy="4740357"/>
          </a:xfrm>
          <a:custGeom>
            <a:avLst/>
            <a:gdLst/>
            <a:ahLst/>
            <a:cxnLst/>
            <a:rect l="l" t="t" r="r" b="b"/>
            <a:pathLst>
              <a:path w="8638464" h="4740357">
                <a:moveTo>
                  <a:pt x="0" y="0"/>
                </a:moveTo>
                <a:lnTo>
                  <a:pt x="8638464" y="0"/>
                </a:lnTo>
                <a:lnTo>
                  <a:pt x="8638464" y="4740357"/>
                </a:lnTo>
                <a:lnTo>
                  <a:pt x="0" y="4740357"/>
                </a:lnTo>
                <a:lnTo>
                  <a:pt x="0" y="0"/>
                </a:lnTo>
                <a:close/>
              </a:path>
            </a:pathLst>
          </a:custGeom>
          <a:blipFill>
            <a:blip r:embed="rId4"/>
            <a:stretch>
              <a:fillRect/>
            </a:stretch>
          </a:blipFill>
        </p:spPr>
        <p:txBody>
          <a:bodyPr/>
          <a:lstStyle/>
          <a:p>
            <a:endParaRPr lang="en-US"/>
          </a:p>
        </p:txBody>
      </p:sp>
      <p:sp>
        <p:nvSpPr>
          <p:cNvPr id="5" name="Freeform 5"/>
          <p:cNvSpPr/>
          <p:nvPr/>
        </p:nvSpPr>
        <p:spPr>
          <a:xfrm>
            <a:off x="9027663" y="2413619"/>
            <a:ext cx="8716516" cy="4794084"/>
          </a:xfrm>
          <a:custGeom>
            <a:avLst/>
            <a:gdLst/>
            <a:ahLst/>
            <a:cxnLst/>
            <a:rect l="l" t="t" r="r" b="b"/>
            <a:pathLst>
              <a:path w="8716516" h="4794084">
                <a:moveTo>
                  <a:pt x="0" y="0"/>
                </a:moveTo>
                <a:lnTo>
                  <a:pt x="8716517" y="0"/>
                </a:lnTo>
                <a:lnTo>
                  <a:pt x="8716517" y="4794084"/>
                </a:lnTo>
                <a:lnTo>
                  <a:pt x="0" y="479408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
        <p:nvSpPr>
          <p:cNvPr id="7" name="TextBox 7"/>
          <p:cNvSpPr txBox="1"/>
          <p:nvPr/>
        </p:nvSpPr>
        <p:spPr>
          <a:xfrm>
            <a:off x="5921397" y="1729841"/>
            <a:ext cx="6212532"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de sistema do servidor cloud (Utilização de memória CPU e disco)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01263" y="2155150"/>
            <a:ext cx="5469253" cy="3345660"/>
          </a:xfrm>
          <a:custGeom>
            <a:avLst/>
            <a:gdLst/>
            <a:ahLst/>
            <a:cxnLst/>
            <a:rect l="l" t="t" r="r" b="b"/>
            <a:pathLst>
              <a:path w="5469253" h="3345660">
                <a:moveTo>
                  <a:pt x="0" y="0"/>
                </a:moveTo>
                <a:lnTo>
                  <a:pt x="5469253" y="0"/>
                </a:lnTo>
                <a:lnTo>
                  <a:pt x="5469253" y="3345660"/>
                </a:lnTo>
                <a:lnTo>
                  <a:pt x="0" y="3345660"/>
                </a:lnTo>
                <a:lnTo>
                  <a:pt x="0" y="0"/>
                </a:lnTo>
                <a:close/>
              </a:path>
            </a:pathLst>
          </a:custGeom>
          <a:blipFill>
            <a:blip r:embed="rId4"/>
            <a:stretch>
              <a:fillRect/>
            </a:stretch>
          </a:blipFill>
        </p:spPr>
        <p:txBody>
          <a:bodyPr/>
          <a:lstStyle/>
          <a:p>
            <a:endParaRPr lang="en-US"/>
          </a:p>
        </p:txBody>
      </p:sp>
      <p:sp>
        <p:nvSpPr>
          <p:cNvPr id="5" name="Freeform 5"/>
          <p:cNvSpPr/>
          <p:nvPr/>
        </p:nvSpPr>
        <p:spPr>
          <a:xfrm>
            <a:off x="301263" y="7541869"/>
            <a:ext cx="11301259" cy="2260252"/>
          </a:xfrm>
          <a:custGeom>
            <a:avLst/>
            <a:gdLst/>
            <a:ahLst/>
            <a:cxnLst/>
            <a:rect l="l" t="t" r="r" b="b"/>
            <a:pathLst>
              <a:path w="11301259" h="2260252">
                <a:moveTo>
                  <a:pt x="0" y="0"/>
                </a:moveTo>
                <a:lnTo>
                  <a:pt x="11301259" y="0"/>
                </a:lnTo>
                <a:lnTo>
                  <a:pt x="11301259" y="2260251"/>
                </a:lnTo>
                <a:lnTo>
                  <a:pt x="0" y="2260251"/>
                </a:lnTo>
                <a:lnTo>
                  <a:pt x="0" y="0"/>
                </a:lnTo>
                <a:close/>
              </a:path>
            </a:pathLst>
          </a:custGeom>
          <a:blipFill>
            <a:blip r:embed="rId5"/>
            <a:stretch>
              <a:fillRect/>
            </a:stretch>
          </a:blipFill>
        </p:spPr>
        <p:txBody>
          <a:bodyPr/>
          <a:lstStyle/>
          <a:p>
            <a:endParaRPr lang="en-US"/>
          </a:p>
        </p:txBody>
      </p:sp>
      <p:sp>
        <p:nvSpPr>
          <p:cNvPr id="6" name="Freeform 6"/>
          <p:cNvSpPr/>
          <p:nvPr/>
        </p:nvSpPr>
        <p:spPr>
          <a:xfrm>
            <a:off x="6633017" y="2065122"/>
            <a:ext cx="11301259" cy="4591136"/>
          </a:xfrm>
          <a:custGeom>
            <a:avLst/>
            <a:gdLst/>
            <a:ahLst/>
            <a:cxnLst/>
            <a:rect l="l" t="t" r="r" b="b"/>
            <a:pathLst>
              <a:path w="11301259" h="4591136">
                <a:moveTo>
                  <a:pt x="0" y="0"/>
                </a:moveTo>
                <a:lnTo>
                  <a:pt x="11301259" y="0"/>
                </a:lnTo>
                <a:lnTo>
                  <a:pt x="11301259" y="4591137"/>
                </a:lnTo>
                <a:lnTo>
                  <a:pt x="0" y="459113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
        <p:nvSpPr>
          <p:cNvPr id="8" name="TextBox 8"/>
          <p:cNvSpPr txBox="1"/>
          <p:nvPr/>
        </p:nvSpPr>
        <p:spPr>
          <a:xfrm>
            <a:off x="204491" y="1712103"/>
            <a:ext cx="6114529"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de sistema do servidor local (Utilização de memória disco rígido)</a:t>
            </a:r>
          </a:p>
        </p:txBody>
      </p:sp>
      <p:sp>
        <p:nvSpPr>
          <p:cNvPr id="9" name="TextBox 9"/>
          <p:cNvSpPr txBox="1"/>
          <p:nvPr/>
        </p:nvSpPr>
        <p:spPr>
          <a:xfrm>
            <a:off x="3323037" y="7185938"/>
            <a:ext cx="4894957"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de sistema do servidor local (Tráfego de internet)</a:t>
            </a:r>
          </a:p>
        </p:txBody>
      </p:sp>
      <p:sp>
        <p:nvSpPr>
          <p:cNvPr id="10" name="TextBox 10"/>
          <p:cNvSpPr txBox="1"/>
          <p:nvPr/>
        </p:nvSpPr>
        <p:spPr>
          <a:xfrm>
            <a:off x="6319020" y="839787"/>
            <a:ext cx="489495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Aileron"/>
                <a:ea typeface="Aileron"/>
                <a:cs typeface="Aileron"/>
                <a:sym typeface="Aileron"/>
              </a:rPr>
              <a:t>Ambiente local (VirtualBox)</a:t>
            </a:r>
          </a:p>
        </p:txBody>
      </p:sp>
      <p:sp>
        <p:nvSpPr>
          <p:cNvPr id="11" name="TextBox 11"/>
          <p:cNvSpPr txBox="1"/>
          <p:nvPr/>
        </p:nvSpPr>
        <p:spPr>
          <a:xfrm>
            <a:off x="9725694" y="1712103"/>
            <a:ext cx="5556126"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Informações de sistema do servidor local (Utilização de memória 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80432" y="3198134"/>
            <a:ext cx="8042802" cy="5158633"/>
          </a:xfrm>
          <a:custGeom>
            <a:avLst/>
            <a:gdLst/>
            <a:ahLst/>
            <a:cxnLst/>
            <a:rect l="l" t="t" r="r" b="b"/>
            <a:pathLst>
              <a:path w="8042802" h="5158633">
                <a:moveTo>
                  <a:pt x="0" y="0"/>
                </a:moveTo>
                <a:lnTo>
                  <a:pt x="8042802" y="0"/>
                </a:lnTo>
                <a:lnTo>
                  <a:pt x="8042802" y="5158633"/>
                </a:lnTo>
                <a:lnTo>
                  <a:pt x="0" y="5158633"/>
                </a:lnTo>
                <a:lnTo>
                  <a:pt x="0" y="0"/>
                </a:lnTo>
                <a:close/>
              </a:path>
            </a:pathLst>
          </a:custGeom>
          <a:blipFill>
            <a:blip r:embed="rId4"/>
            <a:stretch>
              <a:fillRect/>
            </a:stretch>
          </a:blipFill>
        </p:spPr>
        <p:txBody>
          <a:bodyPr/>
          <a:lstStyle/>
          <a:p>
            <a:endParaRPr lang="en-US"/>
          </a:p>
        </p:txBody>
      </p:sp>
      <p:sp>
        <p:nvSpPr>
          <p:cNvPr id="5" name="Freeform 5"/>
          <p:cNvSpPr/>
          <p:nvPr/>
        </p:nvSpPr>
        <p:spPr>
          <a:xfrm>
            <a:off x="8980612" y="3198134"/>
            <a:ext cx="8763568" cy="5060960"/>
          </a:xfrm>
          <a:custGeom>
            <a:avLst/>
            <a:gdLst/>
            <a:ahLst/>
            <a:cxnLst/>
            <a:rect l="l" t="t" r="r" b="b"/>
            <a:pathLst>
              <a:path w="8763568" h="5060960">
                <a:moveTo>
                  <a:pt x="0" y="0"/>
                </a:moveTo>
                <a:lnTo>
                  <a:pt x="8763568" y="0"/>
                </a:lnTo>
                <a:lnTo>
                  <a:pt x="8763568" y="5060960"/>
                </a:lnTo>
                <a:lnTo>
                  <a:pt x="0" y="5060960"/>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Gerência e Monitoração de Ambientes de Redes</a:t>
            </a:r>
          </a:p>
        </p:txBody>
      </p:sp>
      <p:sp>
        <p:nvSpPr>
          <p:cNvPr id="7" name="TextBox 7"/>
          <p:cNvSpPr txBox="1"/>
          <p:nvPr/>
        </p:nvSpPr>
        <p:spPr>
          <a:xfrm>
            <a:off x="6319020" y="839787"/>
            <a:ext cx="489495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Aileron"/>
                <a:ea typeface="Aileron"/>
                <a:cs typeface="Aileron"/>
                <a:sym typeface="Aileron"/>
              </a:rPr>
              <a:t>Integração com Grafana</a:t>
            </a:r>
          </a:p>
        </p:txBody>
      </p:sp>
      <p:sp>
        <p:nvSpPr>
          <p:cNvPr id="8" name="TextBox 8"/>
          <p:cNvSpPr txBox="1"/>
          <p:nvPr/>
        </p:nvSpPr>
        <p:spPr>
          <a:xfrm>
            <a:off x="1717180" y="1496733"/>
            <a:ext cx="14098637"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O Grafana foi instalado em ambos os ambientes e conectado ao banco de dados do Zabbix por meio de plugin específico. Foram criados dashboards personalizados, destacando:</a:t>
            </a:r>
          </a:p>
        </p:txBody>
      </p:sp>
      <p:sp>
        <p:nvSpPr>
          <p:cNvPr id="9" name="TextBox 9"/>
          <p:cNvSpPr txBox="1"/>
          <p:nvPr/>
        </p:nvSpPr>
        <p:spPr>
          <a:xfrm>
            <a:off x="10484056" y="2715276"/>
            <a:ext cx="6215360"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Monitoramento da rede, Monitoramento de I/O da máquina, relatórios de erros.</a:t>
            </a:r>
          </a:p>
        </p:txBody>
      </p:sp>
      <p:sp>
        <p:nvSpPr>
          <p:cNvPr id="10" name="TextBox 10"/>
          <p:cNvSpPr txBox="1"/>
          <p:nvPr/>
        </p:nvSpPr>
        <p:spPr>
          <a:xfrm>
            <a:off x="1089245" y="2591451"/>
            <a:ext cx="6625176" cy="48831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Aileron"/>
                <a:ea typeface="Aileron"/>
                <a:cs typeface="Aileron"/>
                <a:sym typeface="Aileron"/>
              </a:rPr>
              <a:t>Monitoramento de processos gerais das máquinas (CPU, Consumo de memória, Consumo de disco, distribuição de processos)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7557" y="1200681"/>
            <a:ext cx="5829119" cy="1539875"/>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FCFFFB"/>
                </a:solidFill>
                <a:latin typeface="Montserrat Heavy"/>
                <a:ea typeface="Montserrat Heavy"/>
                <a:cs typeface="Montserrat Heavy"/>
                <a:sym typeface="Montserrat Heavy"/>
              </a:rPr>
              <a:t>Mecanismos de Segurança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6566876" y="1560622"/>
            <a:ext cx="3179618" cy="4114800"/>
          </a:xfrm>
          <a:custGeom>
            <a:avLst/>
            <a:gdLst/>
            <a:ahLst/>
            <a:cxnLst/>
            <a:rect l="l" t="t" r="r" b="b"/>
            <a:pathLst>
              <a:path w="3179618" h="4114800">
                <a:moveTo>
                  <a:pt x="0" y="0"/>
                </a:moveTo>
                <a:lnTo>
                  <a:pt x="3179618" y="0"/>
                </a:lnTo>
                <a:lnTo>
                  <a:pt x="31796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644308" y="4331507"/>
            <a:ext cx="999384" cy="1343915"/>
          </a:xfrm>
          <a:custGeom>
            <a:avLst/>
            <a:gdLst/>
            <a:ahLst/>
            <a:cxnLst/>
            <a:rect l="l" t="t" r="r" b="b"/>
            <a:pathLst>
              <a:path w="999384" h="1343915">
                <a:moveTo>
                  <a:pt x="0" y="0"/>
                </a:moveTo>
                <a:lnTo>
                  <a:pt x="999384" y="0"/>
                </a:lnTo>
                <a:lnTo>
                  <a:pt x="999384" y="1343915"/>
                </a:lnTo>
                <a:lnTo>
                  <a:pt x="0" y="13439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222229" y="339073"/>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PSI (Política de Segurança da Informação) </a:t>
            </a:r>
          </a:p>
        </p:txBody>
      </p:sp>
      <p:sp>
        <p:nvSpPr>
          <p:cNvPr id="7" name="TextBox 7"/>
          <p:cNvSpPr txBox="1"/>
          <p:nvPr/>
        </p:nvSpPr>
        <p:spPr>
          <a:xfrm>
            <a:off x="4597250" y="6585609"/>
            <a:ext cx="6539210" cy="422273"/>
          </a:xfrm>
          <a:prstGeom prst="rect">
            <a:avLst/>
          </a:prstGeom>
        </p:spPr>
        <p:txBody>
          <a:bodyPr lIns="0" tIns="0" rIns="0" bIns="0" rtlCol="0" anchor="t">
            <a:spAutoFit/>
          </a:bodyPr>
          <a:lstStyle/>
          <a:p>
            <a:pPr algn="ctr">
              <a:lnSpc>
                <a:spcPts val="3500"/>
              </a:lnSpc>
              <a:spcBef>
                <a:spcPct val="0"/>
              </a:spcBef>
            </a:pPr>
            <a:r>
              <a:rPr lang="en-US" sz="2500" b="1">
                <a:solidFill>
                  <a:srgbClr val="FFFFFF"/>
                </a:solidFill>
                <a:latin typeface="Montserrat Bold"/>
                <a:ea typeface="Montserrat Bold"/>
                <a:cs typeface="Montserrat Bold"/>
                <a:sym typeface="Montserrat Bold"/>
              </a:rPr>
              <a:t>Análise de Vulnerabilidades Relevantes</a:t>
            </a:r>
          </a:p>
        </p:txBody>
      </p:sp>
      <p:sp>
        <p:nvSpPr>
          <p:cNvPr id="8" name="TextBox 8"/>
          <p:cNvSpPr txBox="1"/>
          <p:nvPr/>
        </p:nvSpPr>
        <p:spPr>
          <a:xfrm>
            <a:off x="4946313" y="7389929"/>
            <a:ext cx="6420743" cy="2111373"/>
          </a:xfrm>
          <a:prstGeom prst="rect">
            <a:avLst/>
          </a:prstGeom>
        </p:spPr>
        <p:txBody>
          <a:bodyPr lIns="0" tIns="0" rIns="0" bIns="0" rtlCol="0" anchor="t">
            <a:spAutoFit/>
          </a:bodyPr>
          <a:lstStyle/>
          <a:p>
            <a:pPr marL="431817" lvl="1" indent="-215908" algn="just">
              <a:lnSpc>
                <a:spcPts val="2800"/>
              </a:lnSpc>
              <a:buAutoNum type="arabicPeriod"/>
            </a:pPr>
            <a:r>
              <a:rPr lang="en-US" sz="2000">
                <a:solidFill>
                  <a:srgbClr val="FFFFFF"/>
                </a:solidFill>
                <a:latin typeface="Aileron"/>
                <a:ea typeface="Aileron"/>
                <a:cs typeface="Aileron"/>
                <a:sym typeface="Aileron"/>
              </a:rPr>
              <a:t>A01:2021 - Broken Access Control</a:t>
            </a:r>
          </a:p>
          <a:p>
            <a:pPr marL="431817" lvl="1" indent="-215908" algn="just">
              <a:lnSpc>
                <a:spcPts val="2800"/>
              </a:lnSpc>
              <a:buAutoNum type="arabicPeriod"/>
            </a:pPr>
            <a:r>
              <a:rPr lang="en-US" sz="2000">
                <a:solidFill>
                  <a:srgbClr val="FFFFFF"/>
                </a:solidFill>
                <a:latin typeface="Aileron"/>
                <a:ea typeface="Aileron"/>
                <a:cs typeface="Aileron"/>
                <a:sym typeface="Aileron"/>
              </a:rPr>
              <a:t>A02:2021 - Cryptographic Failures</a:t>
            </a:r>
          </a:p>
          <a:p>
            <a:pPr marL="431817" lvl="1" indent="-215908" algn="just">
              <a:lnSpc>
                <a:spcPts val="2800"/>
              </a:lnSpc>
              <a:buAutoNum type="arabicPeriod"/>
            </a:pPr>
            <a:r>
              <a:rPr lang="en-US" sz="2000">
                <a:solidFill>
                  <a:srgbClr val="FFFFFF"/>
                </a:solidFill>
                <a:latin typeface="Aileron"/>
                <a:ea typeface="Aileron"/>
                <a:cs typeface="Aileron"/>
                <a:sym typeface="Aileron"/>
              </a:rPr>
              <a:t>A05:2021 - Security Misconfiguration</a:t>
            </a:r>
          </a:p>
          <a:p>
            <a:pPr marL="431817" lvl="1" indent="-215908" algn="just">
              <a:lnSpc>
                <a:spcPts val="2800"/>
              </a:lnSpc>
              <a:buAutoNum type="arabicPeriod"/>
            </a:pPr>
            <a:r>
              <a:rPr lang="en-US" sz="2000">
                <a:solidFill>
                  <a:srgbClr val="FFFFFF"/>
                </a:solidFill>
                <a:latin typeface="Aileron"/>
                <a:ea typeface="Aileron"/>
                <a:cs typeface="Aileron"/>
                <a:sym typeface="Aileron"/>
              </a:rPr>
              <a:t>A06:2021 - Vulnerable and Outdated Components</a:t>
            </a:r>
          </a:p>
          <a:p>
            <a:pPr marL="431817" lvl="1" indent="-215908" algn="just">
              <a:lnSpc>
                <a:spcPts val="2800"/>
              </a:lnSpc>
              <a:buAutoNum type="arabicPeriod"/>
            </a:pPr>
            <a:r>
              <a:rPr lang="en-US" sz="2000">
                <a:solidFill>
                  <a:srgbClr val="FFFFFF"/>
                </a:solidFill>
                <a:latin typeface="Aileron"/>
                <a:ea typeface="Aileron"/>
                <a:cs typeface="Aileron"/>
                <a:sym typeface="Aileron"/>
              </a:rPr>
              <a:t>A08:2021 - Software and Data Integrity Failures</a:t>
            </a:r>
          </a:p>
          <a:p>
            <a:pPr marL="431817" lvl="1" indent="-215908" algn="just">
              <a:lnSpc>
                <a:spcPts val="2800"/>
              </a:lnSpc>
              <a:buAutoNum type="arabicPeriod"/>
            </a:pPr>
            <a:r>
              <a:rPr lang="en-US" sz="2000">
                <a:solidFill>
                  <a:srgbClr val="FFFFFF"/>
                </a:solidFill>
                <a:latin typeface="Aileron"/>
                <a:ea typeface="Aileron"/>
                <a:cs typeface="Aileron"/>
                <a:sym typeface="Aileron"/>
              </a:rPr>
              <a:t>A09:2021 - Security Logging and Monitoring Failures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46396" y="1936299"/>
            <a:ext cx="8303434" cy="6414402"/>
          </a:xfrm>
          <a:custGeom>
            <a:avLst/>
            <a:gdLst/>
            <a:ahLst/>
            <a:cxnLst/>
            <a:rect l="l" t="t" r="r" b="b"/>
            <a:pathLst>
              <a:path w="8303434" h="6414402">
                <a:moveTo>
                  <a:pt x="0" y="0"/>
                </a:moveTo>
                <a:lnTo>
                  <a:pt x="8303434" y="0"/>
                </a:lnTo>
                <a:lnTo>
                  <a:pt x="8303434" y="6414402"/>
                </a:lnTo>
                <a:lnTo>
                  <a:pt x="0" y="6414402"/>
                </a:lnTo>
                <a:lnTo>
                  <a:pt x="0" y="0"/>
                </a:lnTo>
                <a:close/>
              </a:path>
            </a:pathLst>
          </a:custGeom>
          <a:blipFill>
            <a:blip r:embed="rId4"/>
            <a:stretch>
              <a:fillRect/>
            </a:stretch>
          </a:blipFill>
        </p:spPr>
        <p:txBody>
          <a:bodyPr/>
          <a:lstStyle/>
          <a:p>
            <a:endParaRPr lang="en-US"/>
          </a:p>
        </p:txBody>
      </p:sp>
      <p:sp>
        <p:nvSpPr>
          <p:cNvPr id="5" name="Freeform 5"/>
          <p:cNvSpPr/>
          <p:nvPr/>
        </p:nvSpPr>
        <p:spPr>
          <a:xfrm>
            <a:off x="9144000" y="1936299"/>
            <a:ext cx="8303434" cy="6414402"/>
          </a:xfrm>
          <a:custGeom>
            <a:avLst/>
            <a:gdLst/>
            <a:ahLst/>
            <a:cxnLst/>
            <a:rect l="l" t="t" r="r" b="b"/>
            <a:pathLst>
              <a:path w="8303434" h="6414402">
                <a:moveTo>
                  <a:pt x="0" y="0"/>
                </a:moveTo>
                <a:lnTo>
                  <a:pt x="8303434" y="0"/>
                </a:lnTo>
                <a:lnTo>
                  <a:pt x="8303434" y="6414402"/>
                </a:lnTo>
                <a:lnTo>
                  <a:pt x="0" y="641440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22229" y="339073"/>
            <a:ext cx="6200398"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Cartilha de boas práticas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7259300" y="9383916"/>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24130" y="741256"/>
            <a:ext cx="12111388" cy="2273300"/>
          </a:xfrm>
          <a:prstGeom prst="rect">
            <a:avLst/>
          </a:prstGeom>
        </p:spPr>
        <p:txBody>
          <a:bodyPr lIns="0" tIns="0" rIns="0" bIns="0" rtlCol="0" anchor="t">
            <a:spAutoFit/>
          </a:bodyPr>
          <a:lstStyle/>
          <a:p>
            <a:pPr algn="l">
              <a:lnSpc>
                <a:spcPts val="9100"/>
              </a:lnSpc>
              <a:spcBef>
                <a:spcPct val="0"/>
              </a:spcBef>
            </a:pPr>
            <a:r>
              <a:rPr lang="en-US" sz="6500" b="1">
                <a:solidFill>
                  <a:srgbClr val="193229"/>
                </a:solidFill>
                <a:latin typeface="Montserrat Heavy"/>
                <a:ea typeface="Montserrat Heavy"/>
                <a:cs typeface="Montserrat Heavy"/>
                <a:sym typeface="Montserrat Heavy"/>
              </a:rPr>
              <a:t>Análise, Planejamento e Protopação da solução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790285" y="2491948"/>
            <a:ext cx="12017564" cy="5586913"/>
          </a:xfrm>
          <a:custGeom>
            <a:avLst/>
            <a:gdLst/>
            <a:ahLst/>
            <a:cxnLst/>
            <a:rect l="l" t="t" r="r" b="b"/>
            <a:pathLst>
              <a:path w="12017564" h="5586913">
                <a:moveTo>
                  <a:pt x="0" y="0"/>
                </a:moveTo>
                <a:lnTo>
                  <a:pt x="12017564" y="0"/>
                </a:lnTo>
                <a:lnTo>
                  <a:pt x="12017564" y="5586914"/>
                </a:lnTo>
                <a:lnTo>
                  <a:pt x="0" y="558691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22229" y="339073"/>
            <a:ext cx="5136111" cy="1144904"/>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Pipeline de Segurança</a:t>
            </a:r>
          </a:p>
          <a:p>
            <a:pPr algn="ctr">
              <a:lnSpc>
                <a:spcPts val="4620"/>
              </a:lnSpc>
            </a:pPr>
            <a:endParaRPr lang="en-US" sz="3300" b="1">
              <a:solidFill>
                <a:srgbClr val="FFFFFF"/>
              </a:solidFill>
              <a:latin typeface="Montserrat Bold"/>
              <a:ea typeface="Montserrat Bold"/>
              <a:cs typeface="Montserrat Bold"/>
              <a:sym typeface="Montserrat Bold"/>
            </a:endParaRPr>
          </a:p>
        </p:txBody>
      </p:sp>
      <p:sp>
        <p:nvSpPr>
          <p:cNvPr id="6" name="TextBox 6"/>
          <p:cNvSpPr txBox="1"/>
          <p:nvPr/>
        </p:nvSpPr>
        <p:spPr>
          <a:xfrm>
            <a:off x="2790285" y="1313507"/>
            <a:ext cx="13214898" cy="656588"/>
          </a:xfrm>
          <a:prstGeom prst="rect">
            <a:avLst/>
          </a:prstGeom>
        </p:spPr>
        <p:txBody>
          <a:bodyPr lIns="0" tIns="0" rIns="0" bIns="0" rtlCol="0" anchor="t">
            <a:spAutoFit/>
          </a:bodyPr>
          <a:lstStyle/>
          <a:p>
            <a:pPr algn="just">
              <a:lnSpc>
                <a:spcPts val="2660"/>
              </a:lnSpc>
              <a:spcBef>
                <a:spcPct val="0"/>
              </a:spcBef>
            </a:pPr>
            <a:r>
              <a:rPr lang="en-US" sz="1900" b="1">
                <a:solidFill>
                  <a:srgbClr val="FFFFFF"/>
                </a:solidFill>
                <a:latin typeface="Montserrat Bold"/>
                <a:ea typeface="Montserrat Bold"/>
                <a:cs typeface="Montserrat Bold"/>
                <a:sym typeface="Montserrat Bold"/>
              </a:rPr>
              <a:t>A implementação de um pipeline de segurança automatizada com foco em infraestrutura como código e análise de pacotes, visando garantir a conformidade e identificar vulnerabilidades de forma contínua.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499939" y="3066417"/>
            <a:ext cx="7224635" cy="4154165"/>
          </a:xfrm>
          <a:custGeom>
            <a:avLst/>
            <a:gdLst/>
            <a:ahLst/>
            <a:cxnLst/>
            <a:rect l="l" t="t" r="r" b="b"/>
            <a:pathLst>
              <a:path w="7224635" h="4154165">
                <a:moveTo>
                  <a:pt x="0" y="0"/>
                </a:moveTo>
                <a:lnTo>
                  <a:pt x="7224635" y="0"/>
                </a:lnTo>
                <a:lnTo>
                  <a:pt x="7224635" y="4154166"/>
                </a:lnTo>
                <a:lnTo>
                  <a:pt x="0" y="4154166"/>
                </a:lnTo>
                <a:lnTo>
                  <a:pt x="0" y="0"/>
                </a:lnTo>
                <a:close/>
              </a:path>
            </a:pathLst>
          </a:custGeom>
          <a:blipFill>
            <a:blip r:embed="rId4"/>
            <a:stretch>
              <a:fillRect/>
            </a:stretch>
          </a:blipFill>
        </p:spPr>
        <p:txBody>
          <a:bodyPr/>
          <a:lstStyle/>
          <a:p>
            <a:endParaRPr lang="en-US"/>
          </a:p>
        </p:txBody>
      </p:sp>
      <p:sp>
        <p:nvSpPr>
          <p:cNvPr id="5" name="Freeform 5"/>
          <p:cNvSpPr/>
          <p:nvPr/>
        </p:nvSpPr>
        <p:spPr>
          <a:xfrm>
            <a:off x="9027663" y="3155123"/>
            <a:ext cx="7855317" cy="3976754"/>
          </a:xfrm>
          <a:custGeom>
            <a:avLst/>
            <a:gdLst/>
            <a:ahLst/>
            <a:cxnLst/>
            <a:rect l="l" t="t" r="r" b="b"/>
            <a:pathLst>
              <a:path w="7855317" h="3976754">
                <a:moveTo>
                  <a:pt x="0" y="0"/>
                </a:moveTo>
                <a:lnTo>
                  <a:pt x="7855318" y="0"/>
                </a:lnTo>
                <a:lnTo>
                  <a:pt x="7855318" y="3976754"/>
                </a:lnTo>
                <a:lnTo>
                  <a:pt x="0" y="397675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22229" y="339073"/>
            <a:ext cx="627135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Varredura de IaC com KICS</a:t>
            </a:r>
          </a:p>
        </p:txBody>
      </p:sp>
      <p:sp>
        <p:nvSpPr>
          <p:cNvPr id="7" name="TextBox 7"/>
          <p:cNvSpPr txBox="1"/>
          <p:nvPr/>
        </p:nvSpPr>
        <p:spPr>
          <a:xfrm>
            <a:off x="2790285" y="1313507"/>
            <a:ext cx="13214898" cy="989963"/>
          </a:xfrm>
          <a:prstGeom prst="rect">
            <a:avLst/>
          </a:prstGeom>
        </p:spPr>
        <p:txBody>
          <a:bodyPr lIns="0" tIns="0" rIns="0" bIns="0" rtlCol="0" anchor="t">
            <a:spAutoFit/>
          </a:bodyPr>
          <a:lstStyle/>
          <a:p>
            <a:pPr algn="just">
              <a:lnSpc>
                <a:spcPts val="2660"/>
              </a:lnSpc>
              <a:spcBef>
                <a:spcPct val="0"/>
              </a:spcBef>
            </a:pPr>
            <a:r>
              <a:rPr lang="en-US" sz="1900" b="1">
                <a:solidFill>
                  <a:srgbClr val="FFFFFF"/>
                </a:solidFill>
                <a:latin typeface="Montserrat Bold"/>
                <a:ea typeface="Montserrat Bold"/>
                <a:cs typeface="Montserrat Bold"/>
                <a:sym typeface="Montserrat Bold"/>
              </a:rPr>
              <a:t> Utilizando a ferramenta KICS (Keeping Infrastructure as Code Secure) para realizar varreduras em arquivos de infraestrutura como código.</a:t>
            </a:r>
          </a:p>
          <a:p>
            <a:pPr algn="just">
              <a:lnSpc>
                <a:spcPts val="2660"/>
              </a:lnSpc>
              <a:spcBef>
                <a:spcPct val="0"/>
              </a:spcBef>
            </a:pPr>
            <a:endParaRPr lang="en-US" sz="1900" b="1">
              <a:solidFill>
                <a:srgbClr val="FFFFFF"/>
              </a:solidFill>
              <a:latin typeface="Montserrat Bold"/>
              <a:ea typeface="Montserrat Bold"/>
              <a:cs typeface="Montserrat Bold"/>
              <a:sym typeface="Montserrat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790285" y="2458268"/>
            <a:ext cx="11301259" cy="1638683"/>
          </a:xfrm>
          <a:custGeom>
            <a:avLst/>
            <a:gdLst/>
            <a:ahLst/>
            <a:cxnLst/>
            <a:rect l="l" t="t" r="r" b="b"/>
            <a:pathLst>
              <a:path w="11301259" h="1638683">
                <a:moveTo>
                  <a:pt x="0" y="0"/>
                </a:moveTo>
                <a:lnTo>
                  <a:pt x="11301259" y="0"/>
                </a:lnTo>
                <a:lnTo>
                  <a:pt x="11301259" y="1638683"/>
                </a:lnTo>
                <a:lnTo>
                  <a:pt x="0" y="1638683"/>
                </a:lnTo>
                <a:lnTo>
                  <a:pt x="0" y="0"/>
                </a:lnTo>
                <a:close/>
              </a:path>
            </a:pathLst>
          </a:custGeom>
          <a:blipFill>
            <a:blip r:embed="rId4"/>
            <a:stretch>
              <a:fillRect/>
            </a:stretch>
          </a:blipFill>
        </p:spPr>
        <p:txBody>
          <a:bodyPr/>
          <a:lstStyle/>
          <a:p>
            <a:endParaRPr lang="en-US"/>
          </a:p>
        </p:txBody>
      </p:sp>
      <p:sp>
        <p:nvSpPr>
          <p:cNvPr id="5" name="Freeform 5"/>
          <p:cNvSpPr/>
          <p:nvPr/>
        </p:nvSpPr>
        <p:spPr>
          <a:xfrm>
            <a:off x="4262328" y="4484029"/>
            <a:ext cx="8876437" cy="5802971"/>
          </a:xfrm>
          <a:custGeom>
            <a:avLst/>
            <a:gdLst/>
            <a:ahLst/>
            <a:cxnLst/>
            <a:rect l="l" t="t" r="r" b="b"/>
            <a:pathLst>
              <a:path w="8876437" h="5802971">
                <a:moveTo>
                  <a:pt x="0" y="0"/>
                </a:moveTo>
                <a:lnTo>
                  <a:pt x="8876438" y="0"/>
                </a:lnTo>
                <a:lnTo>
                  <a:pt x="8876438" y="5802971"/>
                </a:lnTo>
                <a:lnTo>
                  <a:pt x="0" y="580297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22229" y="339073"/>
            <a:ext cx="892177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Análise de Vulnerabilidades com Trivy</a:t>
            </a:r>
          </a:p>
        </p:txBody>
      </p:sp>
      <p:sp>
        <p:nvSpPr>
          <p:cNvPr id="7" name="TextBox 7"/>
          <p:cNvSpPr txBox="1"/>
          <p:nvPr/>
        </p:nvSpPr>
        <p:spPr>
          <a:xfrm>
            <a:off x="2790285" y="990600"/>
            <a:ext cx="13214898" cy="1323338"/>
          </a:xfrm>
          <a:prstGeom prst="rect">
            <a:avLst/>
          </a:prstGeom>
        </p:spPr>
        <p:txBody>
          <a:bodyPr lIns="0" tIns="0" rIns="0" bIns="0" rtlCol="0" anchor="t">
            <a:spAutoFit/>
          </a:bodyPr>
          <a:lstStyle/>
          <a:p>
            <a:pPr algn="just">
              <a:lnSpc>
                <a:spcPts val="2660"/>
              </a:lnSpc>
              <a:spcBef>
                <a:spcPct val="0"/>
              </a:spcBef>
            </a:pPr>
            <a:r>
              <a:rPr lang="en-US" sz="1900" b="1">
                <a:solidFill>
                  <a:srgbClr val="FFFFFF"/>
                </a:solidFill>
                <a:latin typeface="Montserrat Bold"/>
                <a:ea typeface="Montserrat Bold"/>
                <a:cs typeface="Montserrat Bold"/>
                <a:sym typeface="Montserrat Bold"/>
              </a:rPr>
              <a:t>Para análise de segurança em pacotes, containers e dependências, a pipeline executa um scan completo com o Trivy em todo o repositório. Esse processo é automatizado e executado diariamente à meia-noite, utilizando um cache atualizado das vulnerabilidades conhecido pelo Trivy, o que acelera as análises subsequentes e mantém os dados sempre recentes.</a:t>
            </a:r>
          </a:p>
        </p:txBody>
      </p:sp>
      <p:sp>
        <p:nvSpPr>
          <p:cNvPr id="8" name="TextBox 8"/>
          <p:cNvSpPr txBox="1"/>
          <p:nvPr/>
        </p:nvSpPr>
        <p:spPr>
          <a:xfrm>
            <a:off x="6650679" y="4192201"/>
            <a:ext cx="4312593" cy="224153"/>
          </a:xfrm>
          <a:prstGeom prst="rect">
            <a:avLst/>
          </a:prstGeom>
        </p:spPr>
        <p:txBody>
          <a:bodyPr lIns="0" tIns="0" rIns="0" bIns="0" rtlCol="0" anchor="t">
            <a:spAutoFit/>
          </a:bodyPr>
          <a:lstStyle/>
          <a:p>
            <a:pPr algn="ctr">
              <a:lnSpc>
                <a:spcPts val="1820"/>
              </a:lnSpc>
              <a:spcBef>
                <a:spcPct val="0"/>
              </a:spcBef>
            </a:pPr>
            <a:r>
              <a:rPr lang="en-US" sz="1300" b="1">
                <a:solidFill>
                  <a:srgbClr val="FFFFFF"/>
                </a:solidFill>
                <a:latin typeface="Montserrat Bold"/>
                <a:ea typeface="Montserrat Bold"/>
                <a:cs typeface="Montserrat Bold"/>
                <a:sym typeface="Montserrat Bold"/>
              </a:rPr>
              <a:t>Cache de vulnerabilidades identificado pelo Trivy.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7557" y="1200681"/>
            <a:ext cx="7106263" cy="1539875"/>
          </a:xfrm>
          <a:prstGeom prst="rect">
            <a:avLst/>
          </a:prstGeom>
        </p:spPr>
        <p:txBody>
          <a:bodyPr lIns="0" tIns="0" rIns="0" bIns="0" rtlCol="0" anchor="t">
            <a:spAutoFit/>
          </a:bodyPr>
          <a:lstStyle/>
          <a:p>
            <a:pPr algn="l">
              <a:lnSpc>
                <a:spcPts val="6100"/>
              </a:lnSpc>
            </a:pPr>
            <a:r>
              <a:rPr lang="en-US" sz="5000" b="1">
                <a:solidFill>
                  <a:srgbClr val="FCFFFB"/>
                </a:solidFill>
                <a:latin typeface="Montserrat Heavy"/>
                <a:ea typeface="Montserrat Heavy"/>
                <a:cs typeface="Montserrat Heavy"/>
                <a:sym typeface="Montserrat Heavy"/>
              </a:rPr>
              <a:t>Aplicação Backend</a:t>
            </a:r>
          </a:p>
          <a:p>
            <a:pPr marL="0" lvl="0" indent="0" algn="l">
              <a:lnSpc>
                <a:spcPts val="6100"/>
              </a:lnSpc>
              <a:spcBef>
                <a:spcPct val="0"/>
              </a:spcBef>
            </a:pPr>
            <a:endParaRPr lang="en-US" sz="5000" b="1">
              <a:solidFill>
                <a:srgbClr val="FCFFFB"/>
              </a:solidFill>
              <a:latin typeface="Montserrat Heavy"/>
              <a:ea typeface="Montserrat Heavy"/>
              <a:cs typeface="Montserrat Heavy"/>
              <a:sym typeface="Montserrat Heav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204491" y="1370013"/>
            <a:ext cx="8139450" cy="4466523"/>
          </a:xfrm>
          <a:custGeom>
            <a:avLst/>
            <a:gdLst/>
            <a:ahLst/>
            <a:cxnLst/>
            <a:rect l="l" t="t" r="r" b="b"/>
            <a:pathLst>
              <a:path w="8139450" h="4466523">
                <a:moveTo>
                  <a:pt x="0" y="0"/>
                </a:moveTo>
                <a:lnTo>
                  <a:pt x="8139451" y="0"/>
                </a:lnTo>
                <a:lnTo>
                  <a:pt x="8139451" y="4466523"/>
                </a:lnTo>
                <a:lnTo>
                  <a:pt x="0" y="4466523"/>
                </a:lnTo>
                <a:lnTo>
                  <a:pt x="0" y="0"/>
                </a:lnTo>
                <a:close/>
              </a:path>
            </a:pathLst>
          </a:custGeom>
          <a:blipFill>
            <a:blip r:embed="rId4"/>
            <a:stretch>
              <a:fillRect/>
            </a:stretch>
          </a:blipFill>
        </p:spPr>
        <p:txBody>
          <a:bodyPr/>
          <a:lstStyle/>
          <a:p>
            <a:endParaRPr lang="en-US"/>
          </a:p>
        </p:txBody>
      </p:sp>
      <p:sp>
        <p:nvSpPr>
          <p:cNvPr id="5" name="Freeform 5"/>
          <p:cNvSpPr/>
          <p:nvPr/>
        </p:nvSpPr>
        <p:spPr>
          <a:xfrm>
            <a:off x="8343942" y="4764725"/>
            <a:ext cx="9534065" cy="4552516"/>
          </a:xfrm>
          <a:custGeom>
            <a:avLst/>
            <a:gdLst/>
            <a:ahLst/>
            <a:cxnLst/>
            <a:rect l="l" t="t" r="r" b="b"/>
            <a:pathLst>
              <a:path w="9534065" h="4552516">
                <a:moveTo>
                  <a:pt x="0" y="0"/>
                </a:moveTo>
                <a:lnTo>
                  <a:pt x="9534064" y="0"/>
                </a:lnTo>
                <a:lnTo>
                  <a:pt x="9534064" y="4552516"/>
                </a:lnTo>
                <a:lnTo>
                  <a:pt x="0" y="455251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04491" y="126216"/>
            <a:ext cx="1070588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Site da Instância</a:t>
            </a:r>
          </a:p>
        </p:txBody>
      </p:sp>
      <p:sp>
        <p:nvSpPr>
          <p:cNvPr id="7" name="TextBox 7"/>
          <p:cNvSpPr txBox="1"/>
          <p:nvPr/>
        </p:nvSpPr>
        <p:spPr>
          <a:xfrm>
            <a:off x="6319020" y="839787"/>
            <a:ext cx="489495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Aileron"/>
                <a:ea typeface="Aileron"/>
                <a:cs typeface="Aileron"/>
                <a:sym typeface="Aileron"/>
              </a:rPr>
              <a:t>Frontend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84620" y="2112419"/>
            <a:ext cx="8759380" cy="4177129"/>
          </a:xfrm>
          <a:custGeom>
            <a:avLst/>
            <a:gdLst/>
            <a:ahLst/>
            <a:cxnLst/>
            <a:rect l="l" t="t" r="r" b="b"/>
            <a:pathLst>
              <a:path w="8759380" h="4177129">
                <a:moveTo>
                  <a:pt x="0" y="0"/>
                </a:moveTo>
                <a:lnTo>
                  <a:pt x="8759380" y="0"/>
                </a:lnTo>
                <a:lnTo>
                  <a:pt x="8759380" y="4177130"/>
                </a:lnTo>
                <a:lnTo>
                  <a:pt x="0" y="4177130"/>
                </a:lnTo>
                <a:lnTo>
                  <a:pt x="0" y="0"/>
                </a:lnTo>
                <a:close/>
              </a:path>
            </a:pathLst>
          </a:custGeom>
          <a:blipFill>
            <a:blip r:embed="rId4"/>
            <a:stretch>
              <a:fillRect/>
            </a:stretch>
          </a:blipFill>
        </p:spPr>
        <p:txBody>
          <a:bodyPr/>
          <a:lstStyle/>
          <a:p>
            <a:endParaRPr lang="en-US"/>
          </a:p>
        </p:txBody>
      </p:sp>
      <p:sp>
        <p:nvSpPr>
          <p:cNvPr id="5" name="Freeform 5"/>
          <p:cNvSpPr/>
          <p:nvPr/>
        </p:nvSpPr>
        <p:spPr>
          <a:xfrm>
            <a:off x="9595080" y="1741294"/>
            <a:ext cx="7664220" cy="6524748"/>
          </a:xfrm>
          <a:custGeom>
            <a:avLst/>
            <a:gdLst/>
            <a:ahLst/>
            <a:cxnLst/>
            <a:rect l="l" t="t" r="r" b="b"/>
            <a:pathLst>
              <a:path w="7664220" h="6524748">
                <a:moveTo>
                  <a:pt x="0" y="0"/>
                </a:moveTo>
                <a:lnTo>
                  <a:pt x="7664220" y="0"/>
                </a:lnTo>
                <a:lnTo>
                  <a:pt x="7664220" y="6524748"/>
                </a:lnTo>
                <a:lnTo>
                  <a:pt x="0" y="6524748"/>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04491" y="126216"/>
            <a:ext cx="4195991"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Site da Instância</a:t>
            </a:r>
          </a:p>
        </p:txBody>
      </p:sp>
      <p:sp>
        <p:nvSpPr>
          <p:cNvPr id="7" name="TextBox 7"/>
          <p:cNvSpPr txBox="1"/>
          <p:nvPr/>
        </p:nvSpPr>
        <p:spPr>
          <a:xfrm>
            <a:off x="6319020" y="839787"/>
            <a:ext cx="489495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Aileron"/>
                <a:ea typeface="Aileron"/>
                <a:cs typeface="Aileron"/>
                <a:sym typeface="Aileron"/>
              </a:rPr>
              <a:t>Frontend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Freeform 4"/>
          <p:cNvSpPr/>
          <p:nvPr/>
        </p:nvSpPr>
        <p:spPr>
          <a:xfrm>
            <a:off x="3014441" y="1028700"/>
            <a:ext cx="10177568" cy="2099123"/>
          </a:xfrm>
          <a:custGeom>
            <a:avLst/>
            <a:gdLst/>
            <a:ahLst/>
            <a:cxnLst/>
            <a:rect l="l" t="t" r="r" b="b"/>
            <a:pathLst>
              <a:path w="10177568" h="2099123">
                <a:moveTo>
                  <a:pt x="0" y="0"/>
                </a:moveTo>
                <a:lnTo>
                  <a:pt x="10177568" y="0"/>
                </a:lnTo>
                <a:lnTo>
                  <a:pt x="10177568" y="2099123"/>
                </a:lnTo>
                <a:lnTo>
                  <a:pt x="0" y="2099123"/>
                </a:lnTo>
                <a:lnTo>
                  <a:pt x="0" y="0"/>
                </a:lnTo>
                <a:close/>
              </a:path>
            </a:pathLst>
          </a:custGeom>
          <a:blipFill>
            <a:blip r:embed="rId4"/>
            <a:stretch>
              <a:fillRect/>
            </a:stretch>
          </a:blipFill>
        </p:spPr>
        <p:txBody>
          <a:bodyPr/>
          <a:lstStyle/>
          <a:p>
            <a:endParaRPr lang="en-US"/>
          </a:p>
        </p:txBody>
      </p:sp>
      <p:sp>
        <p:nvSpPr>
          <p:cNvPr id="5" name="Freeform 5"/>
          <p:cNvSpPr/>
          <p:nvPr/>
        </p:nvSpPr>
        <p:spPr>
          <a:xfrm>
            <a:off x="2329094" y="3513878"/>
            <a:ext cx="3802136" cy="6301385"/>
          </a:xfrm>
          <a:custGeom>
            <a:avLst/>
            <a:gdLst/>
            <a:ahLst/>
            <a:cxnLst/>
            <a:rect l="l" t="t" r="r" b="b"/>
            <a:pathLst>
              <a:path w="3802136" h="6301385">
                <a:moveTo>
                  <a:pt x="0" y="0"/>
                </a:moveTo>
                <a:lnTo>
                  <a:pt x="3802136" y="0"/>
                </a:lnTo>
                <a:lnTo>
                  <a:pt x="3802136" y="6301385"/>
                </a:lnTo>
                <a:lnTo>
                  <a:pt x="0" y="6301385"/>
                </a:lnTo>
                <a:lnTo>
                  <a:pt x="0" y="0"/>
                </a:lnTo>
                <a:close/>
              </a:path>
            </a:pathLst>
          </a:custGeom>
          <a:blipFill>
            <a:blip r:embed="rId5"/>
            <a:stretch>
              <a:fillRect/>
            </a:stretch>
          </a:blipFill>
        </p:spPr>
        <p:txBody>
          <a:bodyPr/>
          <a:lstStyle/>
          <a:p>
            <a:endParaRPr lang="en-US"/>
          </a:p>
        </p:txBody>
      </p:sp>
      <p:sp>
        <p:nvSpPr>
          <p:cNvPr id="6" name="Freeform 6"/>
          <p:cNvSpPr/>
          <p:nvPr/>
        </p:nvSpPr>
        <p:spPr>
          <a:xfrm>
            <a:off x="7235178" y="3492301"/>
            <a:ext cx="3200272" cy="6344540"/>
          </a:xfrm>
          <a:custGeom>
            <a:avLst/>
            <a:gdLst/>
            <a:ahLst/>
            <a:cxnLst/>
            <a:rect l="l" t="t" r="r" b="b"/>
            <a:pathLst>
              <a:path w="3200272" h="6344540">
                <a:moveTo>
                  <a:pt x="0" y="0"/>
                </a:moveTo>
                <a:lnTo>
                  <a:pt x="3200272" y="0"/>
                </a:lnTo>
                <a:lnTo>
                  <a:pt x="3200272" y="6344539"/>
                </a:lnTo>
                <a:lnTo>
                  <a:pt x="0" y="6344539"/>
                </a:lnTo>
                <a:lnTo>
                  <a:pt x="0" y="0"/>
                </a:lnTo>
                <a:close/>
              </a:path>
            </a:pathLst>
          </a:custGeom>
          <a:blipFill>
            <a:blip r:embed="rId6"/>
            <a:stretch>
              <a:fillRect/>
            </a:stretch>
          </a:blipFill>
        </p:spPr>
        <p:txBody>
          <a:bodyPr/>
          <a:lstStyle/>
          <a:p>
            <a:endParaRPr lang="en-US"/>
          </a:p>
        </p:txBody>
      </p:sp>
      <p:sp>
        <p:nvSpPr>
          <p:cNvPr id="7" name="Freeform 7"/>
          <p:cNvSpPr/>
          <p:nvPr/>
        </p:nvSpPr>
        <p:spPr>
          <a:xfrm>
            <a:off x="11540350" y="3513878"/>
            <a:ext cx="3344284" cy="6344540"/>
          </a:xfrm>
          <a:custGeom>
            <a:avLst/>
            <a:gdLst/>
            <a:ahLst/>
            <a:cxnLst/>
            <a:rect l="l" t="t" r="r" b="b"/>
            <a:pathLst>
              <a:path w="3344284" h="6344540">
                <a:moveTo>
                  <a:pt x="0" y="0"/>
                </a:moveTo>
                <a:lnTo>
                  <a:pt x="3344285" y="0"/>
                </a:lnTo>
                <a:lnTo>
                  <a:pt x="3344285" y="6344539"/>
                </a:lnTo>
                <a:lnTo>
                  <a:pt x="0" y="6344539"/>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04491" y="126216"/>
            <a:ext cx="4781349" cy="563879"/>
          </a:xfrm>
          <a:prstGeom prst="rect">
            <a:avLst/>
          </a:prstGeom>
        </p:spPr>
        <p:txBody>
          <a:bodyPr lIns="0" tIns="0" rIns="0" bIns="0" rtlCol="0" anchor="t">
            <a:spAutoFit/>
          </a:bodyPr>
          <a:lstStyle/>
          <a:p>
            <a:pPr algn="ctr">
              <a:lnSpc>
                <a:spcPts val="4620"/>
              </a:lnSpc>
            </a:pPr>
            <a:r>
              <a:rPr lang="en-US" sz="3300" b="1">
                <a:solidFill>
                  <a:srgbClr val="FFFFFF"/>
                </a:solidFill>
                <a:latin typeface="Montserrat Bold"/>
                <a:ea typeface="Montserrat Bold"/>
                <a:cs typeface="Montserrat Bold"/>
                <a:sym typeface="Montserrat Bold"/>
              </a:rPr>
              <a:t>Aplicação Backend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3119667" y="329632"/>
            <a:ext cx="7995748" cy="13797580"/>
            <a:chOff x="0" y="0"/>
            <a:chExt cx="517808" cy="893536"/>
          </a:xfrm>
        </p:grpSpPr>
        <p:sp>
          <p:nvSpPr>
            <p:cNvPr id="4" name="Freeform 4"/>
            <p:cNvSpPr/>
            <p:nvPr/>
          </p:nvSpPr>
          <p:spPr>
            <a:xfrm>
              <a:off x="0" y="0"/>
              <a:ext cx="517808" cy="893536"/>
            </a:xfrm>
            <a:custGeom>
              <a:avLst/>
              <a:gdLst/>
              <a:ahLst/>
              <a:cxnLst/>
              <a:rect l="l" t="t" r="r" b="b"/>
              <a:pathLst>
                <a:path w="517808" h="893536">
                  <a:moveTo>
                    <a:pt x="172696" y="19070"/>
                  </a:moveTo>
                  <a:cubicBezTo>
                    <a:pt x="199157" y="7556"/>
                    <a:pt x="229423" y="0"/>
                    <a:pt x="259043" y="0"/>
                  </a:cubicBezTo>
                  <a:cubicBezTo>
                    <a:pt x="288665" y="0"/>
                    <a:pt x="317168" y="6476"/>
                    <a:pt x="343435" y="17990"/>
                  </a:cubicBezTo>
                  <a:cubicBezTo>
                    <a:pt x="343994" y="18350"/>
                    <a:pt x="344553" y="18350"/>
                    <a:pt x="345112" y="18710"/>
                  </a:cubicBezTo>
                  <a:cubicBezTo>
                    <a:pt x="443755" y="64765"/>
                    <a:pt x="516410" y="186379"/>
                    <a:pt x="517808" y="330295"/>
                  </a:cubicBezTo>
                  <a:lnTo>
                    <a:pt x="517808" y="893536"/>
                  </a:lnTo>
                  <a:lnTo>
                    <a:pt x="0" y="893536"/>
                  </a:lnTo>
                  <a:lnTo>
                    <a:pt x="0" y="330713"/>
                  </a:lnTo>
                  <a:cubicBezTo>
                    <a:pt x="1397" y="185660"/>
                    <a:pt x="72935" y="64045"/>
                    <a:pt x="172696" y="19070"/>
                  </a:cubicBezTo>
                  <a:close/>
                </a:path>
              </a:pathLst>
            </a:custGeom>
            <a:solidFill>
              <a:srgbClr val="193229"/>
            </a:solidFill>
            <a:ln cap="sq">
              <a:noFill/>
              <a:prstDash val="solid"/>
              <a:miter/>
            </a:ln>
          </p:spPr>
          <p:txBody>
            <a:bodyPr/>
            <a:lstStyle/>
            <a:p>
              <a:endParaRPr lang="en-US"/>
            </a:p>
          </p:txBody>
        </p:sp>
        <p:sp>
          <p:nvSpPr>
            <p:cNvPr id="5" name="TextBox 5"/>
            <p:cNvSpPr txBox="1"/>
            <p:nvPr/>
          </p:nvSpPr>
          <p:spPr>
            <a:xfrm>
              <a:off x="0" y="79375"/>
              <a:ext cx="517808" cy="814161"/>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6" name="Freeform 6"/>
          <p:cNvSpPr/>
          <p:nvPr/>
        </p:nvSpPr>
        <p:spPr>
          <a:xfrm>
            <a:off x="380771" y="9258300"/>
            <a:ext cx="839505" cy="839505"/>
          </a:xfrm>
          <a:custGeom>
            <a:avLst/>
            <a:gdLst/>
            <a:ahLst/>
            <a:cxnLst/>
            <a:rect l="l" t="t" r="r" b="b"/>
            <a:pathLst>
              <a:path w="839505" h="839505">
                <a:moveTo>
                  <a:pt x="0" y="0"/>
                </a:moveTo>
                <a:lnTo>
                  <a:pt x="839505" y="0"/>
                </a:lnTo>
                <a:lnTo>
                  <a:pt x="839505" y="839505"/>
                </a:lnTo>
                <a:lnTo>
                  <a:pt x="0" y="839505"/>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5536452"/>
            <a:ext cx="10754292" cy="1703383"/>
          </a:xfrm>
          <a:prstGeom prst="rect">
            <a:avLst/>
          </a:prstGeom>
        </p:spPr>
        <p:txBody>
          <a:bodyPr lIns="0" tIns="0" rIns="0" bIns="0" rtlCol="0" anchor="t">
            <a:spAutoFit/>
          </a:bodyPr>
          <a:lstStyle/>
          <a:p>
            <a:pPr algn="just">
              <a:lnSpc>
                <a:spcPts val="2782"/>
              </a:lnSpc>
            </a:pPr>
            <a:r>
              <a:rPr lang="en-US" sz="1987">
                <a:solidFill>
                  <a:srgbClr val="FFFFFF"/>
                </a:solidFill>
                <a:latin typeface="Aileron"/>
                <a:ea typeface="Aileron"/>
                <a:cs typeface="Aileron"/>
                <a:sym typeface="Aileron"/>
              </a:rPr>
              <a:t> Desenvolver o projeto de infraestrutura de rede foi uma experiência enriquecedora. Conseguimos aplicar na prática conceitos aprendidos, unindo redes e desenvolvimento de software para entregar uma solução segura, funcional e adequada às necessidades da CoopCred.</a:t>
            </a:r>
          </a:p>
          <a:p>
            <a:pPr algn="just">
              <a:lnSpc>
                <a:spcPts val="2782"/>
              </a:lnSpc>
            </a:pPr>
            <a:endParaRPr lang="en-US" sz="1987">
              <a:solidFill>
                <a:srgbClr val="FFFFFF"/>
              </a:solidFill>
              <a:latin typeface="Aileron"/>
              <a:ea typeface="Aileron"/>
              <a:cs typeface="Aileron"/>
              <a:sym typeface="Aileron"/>
            </a:endParaRPr>
          </a:p>
        </p:txBody>
      </p:sp>
      <p:sp>
        <p:nvSpPr>
          <p:cNvPr id="8" name="TextBox 8"/>
          <p:cNvSpPr txBox="1"/>
          <p:nvPr/>
        </p:nvSpPr>
        <p:spPr>
          <a:xfrm>
            <a:off x="380771" y="1466753"/>
            <a:ext cx="7106263" cy="768350"/>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1E4436"/>
                </a:solidFill>
                <a:latin typeface="Montserrat Bold"/>
                <a:ea typeface="Montserrat Bold"/>
                <a:cs typeface="Montserrat Bold"/>
                <a:sym typeface="Montserrat Bold"/>
              </a:rPr>
              <a:t>Conclusão</a:t>
            </a:r>
          </a:p>
        </p:txBody>
      </p:sp>
      <p:grpSp>
        <p:nvGrpSpPr>
          <p:cNvPr id="9" name="Group 9"/>
          <p:cNvGrpSpPr/>
          <p:nvPr/>
        </p:nvGrpSpPr>
        <p:grpSpPr>
          <a:xfrm>
            <a:off x="12996858" y="337174"/>
            <a:ext cx="4411741" cy="44117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8575171" y="3355320"/>
            <a:ext cx="3435666" cy="3435666"/>
          </a:xfrm>
          <a:custGeom>
            <a:avLst/>
            <a:gdLst/>
            <a:ahLst/>
            <a:cxnLst/>
            <a:rect l="l" t="t" r="r" b="b"/>
            <a:pathLst>
              <a:path w="3435666" h="3435666">
                <a:moveTo>
                  <a:pt x="0" y="0"/>
                </a:moveTo>
                <a:lnTo>
                  <a:pt x="3435666" y="0"/>
                </a:lnTo>
                <a:lnTo>
                  <a:pt x="3435666" y="3435666"/>
                </a:lnTo>
                <a:lnTo>
                  <a:pt x="0" y="343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rot="5400000">
            <a:off x="1948847" y="-701396"/>
            <a:ext cx="7327658" cy="10787850"/>
            <a:chOff x="0" y="0"/>
            <a:chExt cx="660400" cy="972247"/>
          </a:xfrm>
        </p:grpSpPr>
        <p:sp>
          <p:nvSpPr>
            <p:cNvPr id="5" name="Freeform 5"/>
            <p:cNvSpPr/>
            <p:nvPr/>
          </p:nvSpPr>
          <p:spPr>
            <a:xfrm>
              <a:off x="0" y="0"/>
              <a:ext cx="660400" cy="972247"/>
            </a:xfrm>
            <a:custGeom>
              <a:avLst/>
              <a:gdLst/>
              <a:ahLst/>
              <a:cxnLst/>
              <a:rect l="l" t="t" r="r" b="b"/>
              <a:pathLst>
                <a:path w="660400" h="97224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044"/>
                  </a:cubicBezTo>
                  <a:lnTo>
                    <a:pt x="660400" y="972247"/>
                  </a:lnTo>
                  <a:lnTo>
                    <a:pt x="0" y="972247"/>
                  </a:lnTo>
                  <a:lnTo>
                    <a:pt x="0" y="332519"/>
                  </a:lnTo>
                  <a:cubicBezTo>
                    <a:pt x="1782" y="185660"/>
                    <a:pt x="93019" y="64045"/>
                    <a:pt x="220252" y="19070"/>
                  </a:cubicBezTo>
                  <a:close/>
                </a:path>
              </a:pathLst>
            </a:custGeom>
            <a:solidFill>
              <a:srgbClr val="193229"/>
            </a:solidFill>
            <a:ln cap="sq">
              <a:noFill/>
              <a:prstDash val="solid"/>
              <a:miter/>
            </a:ln>
          </p:spPr>
          <p:txBody>
            <a:bodyPr/>
            <a:lstStyle/>
            <a:p>
              <a:endParaRPr lang="en-US"/>
            </a:p>
          </p:txBody>
        </p:sp>
        <p:sp>
          <p:nvSpPr>
            <p:cNvPr id="6" name="TextBox 6"/>
            <p:cNvSpPr txBox="1"/>
            <p:nvPr/>
          </p:nvSpPr>
          <p:spPr>
            <a:xfrm>
              <a:off x="0" y="79375"/>
              <a:ext cx="660400" cy="892872"/>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7" name="TextBox 7"/>
          <p:cNvSpPr txBox="1"/>
          <p:nvPr/>
        </p:nvSpPr>
        <p:spPr>
          <a:xfrm>
            <a:off x="559971" y="2822518"/>
            <a:ext cx="9649536" cy="1870011"/>
          </a:xfrm>
          <a:prstGeom prst="rect">
            <a:avLst/>
          </a:prstGeom>
        </p:spPr>
        <p:txBody>
          <a:bodyPr lIns="0" tIns="0" rIns="0" bIns="0" rtlCol="0" anchor="t">
            <a:spAutoFit/>
          </a:bodyPr>
          <a:lstStyle/>
          <a:p>
            <a:pPr algn="l">
              <a:lnSpc>
                <a:spcPts val="14163"/>
              </a:lnSpc>
            </a:pPr>
            <a:r>
              <a:rPr lang="en-US" sz="13886" b="1">
                <a:solidFill>
                  <a:srgbClr val="FCFFFB"/>
                </a:solidFill>
                <a:latin typeface="Prompt Bold"/>
                <a:ea typeface="Prompt Bold"/>
                <a:cs typeface="Prompt Bold"/>
                <a:sym typeface="Prompt Bold"/>
              </a:rPr>
              <a:t>OBRIGADO</a:t>
            </a:r>
          </a:p>
        </p:txBody>
      </p:sp>
      <p:grpSp>
        <p:nvGrpSpPr>
          <p:cNvPr id="8" name="Group 8"/>
          <p:cNvGrpSpPr/>
          <p:nvPr/>
        </p:nvGrpSpPr>
        <p:grpSpPr>
          <a:xfrm>
            <a:off x="8192044" y="8567271"/>
            <a:ext cx="4530919" cy="691029"/>
            <a:chOff x="0" y="0"/>
            <a:chExt cx="1193329" cy="181999"/>
          </a:xfrm>
        </p:grpSpPr>
        <p:sp>
          <p:nvSpPr>
            <p:cNvPr id="9" name="Freeform 9"/>
            <p:cNvSpPr/>
            <p:nvPr/>
          </p:nvSpPr>
          <p:spPr>
            <a:xfrm>
              <a:off x="0" y="0"/>
              <a:ext cx="1193329" cy="181999"/>
            </a:xfrm>
            <a:custGeom>
              <a:avLst/>
              <a:gdLst/>
              <a:ahLst/>
              <a:cxnLst/>
              <a:rect l="l" t="t" r="r" b="b"/>
              <a:pathLst>
                <a:path w="1193329" h="181999">
                  <a:moveTo>
                    <a:pt x="87143" y="0"/>
                  </a:moveTo>
                  <a:lnTo>
                    <a:pt x="1106185" y="0"/>
                  </a:lnTo>
                  <a:cubicBezTo>
                    <a:pt x="1129297" y="0"/>
                    <a:pt x="1151462" y="9181"/>
                    <a:pt x="1167805" y="25524"/>
                  </a:cubicBezTo>
                  <a:cubicBezTo>
                    <a:pt x="1184147" y="41866"/>
                    <a:pt x="1193329" y="64031"/>
                    <a:pt x="1193329" y="87143"/>
                  </a:cubicBezTo>
                  <a:lnTo>
                    <a:pt x="1193329" y="94856"/>
                  </a:lnTo>
                  <a:cubicBezTo>
                    <a:pt x="1193329" y="142984"/>
                    <a:pt x="1154313" y="181999"/>
                    <a:pt x="1106185" y="181999"/>
                  </a:cubicBezTo>
                  <a:lnTo>
                    <a:pt x="87143" y="181999"/>
                  </a:lnTo>
                  <a:cubicBezTo>
                    <a:pt x="39015" y="181999"/>
                    <a:pt x="0" y="142984"/>
                    <a:pt x="0" y="94856"/>
                  </a:cubicBezTo>
                  <a:lnTo>
                    <a:pt x="0" y="87143"/>
                  </a:lnTo>
                  <a:cubicBezTo>
                    <a:pt x="0" y="39015"/>
                    <a:pt x="39015" y="0"/>
                    <a:pt x="87143" y="0"/>
                  </a:cubicBezTo>
                  <a:close/>
                </a:path>
              </a:pathLst>
            </a:custGeom>
            <a:solidFill>
              <a:srgbClr val="386749"/>
            </a:solidFill>
          </p:spPr>
          <p:txBody>
            <a:bodyPr/>
            <a:lstStyle/>
            <a:p>
              <a:endParaRPr lang="en-US"/>
            </a:p>
          </p:txBody>
        </p:sp>
        <p:sp>
          <p:nvSpPr>
            <p:cNvPr id="10" name="TextBox 10"/>
            <p:cNvSpPr txBox="1"/>
            <p:nvPr/>
          </p:nvSpPr>
          <p:spPr>
            <a:xfrm>
              <a:off x="0" y="-47625"/>
              <a:ext cx="1193329" cy="229624"/>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5986173" y="4846559"/>
            <a:ext cx="4411741" cy="441174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
        <p:nvSpPr>
          <p:cNvPr id="13" name="Freeform 13"/>
          <p:cNvSpPr/>
          <p:nvPr/>
        </p:nvSpPr>
        <p:spPr>
          <a:xfrm>
            <a:off x="9916922" y="1914139"/>
            <a:ext cx="837163" cy="837163"/>
          </a:xfrm>
          <a:custGeom>
            <a:avLst/>
            <a:gdLst/>
            <a:ahLst/>
            <a:cxnLst/>
            <a:rect l="l" t="t" r="r" b="b"/>
            <a:pathLst>
              <a:path w="837163" h="837163">
                <a:moveTo>
                  <a:pt x="0" y="0"/>
                </a:moveTo>
                <a:lnTo>
                  <a:pt x="837163" y="0"/>
                </a:lnTo>
                <a:lnTo>
                  <a:pt x="837163" y="837163"/>
                </a:lnTo>
                <a:lnTo>
                  <a:pt x="0" y="837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4229859" y="6143920"/>
            <a:ext cx="2179052" cy="647066"/>
          </a:xfrm>
          <a:custGeom>
            <a:avLst/>
            <a:gdLst/>
            <a:ahLst/>
            <a:cxnLst/>
            <a:rect l="l" t="t" r="r" b="b"/>
            <a:pathLst>
              <a:path w="2179052" h="647066">
                <a:moveTo>
                  <a:pt x="0" y="0"/>
                </a:moveTo>
                <a:lnTo>
                  <a:pt x="2179052" y="0"/>
                </a:lnTo>
                <a:lnTo>
                  <a:pt x="2179052" y="647066"/>
                </a:lnTo>
                <a:lnTo>
                  <a:pt x="0" y="64706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15" name="Freeform 15"/>
          <p:cNvSpPr/>
          <p:nvPr/>
        </p:nvSpPr>
        <p:spPr>
          <a:xfrm>
            <a:off x="9916922" y="8782464"/>
            <a:ext cx="263491" cy="263491"/>
          </a:xfrm>
          <a:custGeom>
            <a:avLst/>
            <a:gdLst/>
            <a:ahLst/>
            <a:cxnLst/>
            <a:rect l="l" t="t" r="r" b="b"/>
            <a:pathLst>
              <a:path w="263491" h="263491">
                <a:moveTo>
                  <a:pt x="0" y="0"/>
                </a:moveTo>
                <a:lnTo>
                  <a:pt x="263491" y="0"/>
                </a:lnTo>
                <a:lnTo>
                  <a:pt x="263491" y="263490"/>
                </a:lnTo>
                <a:lnTo>
                  <a:pt x="0" y="2634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0202620" y="8741517"/>
            <a:ext cx="2821407" cy="290193"/>
          </a:xfrm>
          <a:prstGeom prst="rect">
            <a:avLst/>
          </a:prstGeom>
        </p:spPr>
        <p:txBody>
          <a:bodyPr lIns="0" tIns="0" rIns="0" bIns="0" rtlCol="0" anchor="t">
            <a:spAutoFit/>
          </a:bodyPr>
          <a:lstStyle/>
          <a:p>
            <a:pPr algn="just">
              <a:lnSpc>
                <a:spcPts val="2380"/>
              </a:lnSpc>
            </a:pPr>
            <a:r>
              <a:rPr lang="en-US" sz="1700" u="sng" dirty="0">
                <a:solidFill>
                  <a:schemeClr val="bg1"/>
                </a:solidFill>
                <a:latin typeface="Aileron"/>
                <a:ea typeface="Aileron"/>
                <a:cs typeface="Aileron"/>
                <a:sym typeface="Aileron"/>
                <a:hlinkClick r:id="rId10" tooltip="https://github.com/ICEI-PUC-Minas-PMV-SI/pmv-si-2025-1-pe5-t1-g3-coopcred.git">
                  <a:extLst>
                    <a:ext uri="{A12FA001-AC4F-418D-AE19-62706E023703}">
                      <ahyp:hlinkClr xmlns:ahyp="http://schemas.microsoft.com/office/drawing/2018/hyperlinkcolor" val="tx"/>
                    </a:ext>
                  </a:extLst>
                </a:hlinkClick>
              </a:rPr>
              <a:t>Repositório GitHub</a:t>
            </a:r>
          </a:p>
        </p:txBody>
      </p:sp>
      <p:sp>
        <p:nvSpPr>
          <p:cNvPr id="17" name="Freeform 17"/>
          <p:cNvSpPr/>
          <p:nvPr/>
        </p:nvSpPr>
        <p:spPr>
          <a:xfrm>
            <a:off x="478113" y="6580655"/>
            <a:ext cx="1679010" cy="1679010"/>
          </a:xfrm>
          <a:custGeom>
            <a:avLst/>
            <a:gdLst/>
            <a:ahLst/>
            <a:cxnLst/>
            <a:rect l="l" t="t" r="r" b="b"/>
            <a:pathLst>
              <a:path w="1679010" h="1679010">
                <a:moveTo>
                  <a:pt x="0" y="0"/>
                </a:moveTo>
                <a:lnTo>
                  <a:pt x="1679010" y="0"/>
                </a:lnTo>
                <a:lnTo>
                  <a:pt x="1679010" y="1679011"/>
                </a:lnTo>
                <a:lnTo>
                  <a:pt x="0" y="1679011"/>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4130866" y="6124583"/>
            <a:ext cx="4157134" cy="4157134"/>
            <a:chOff x="0" y="0"/>
            <a:chExt cx="5542845" cy="5542845"/>
          </a:xfrm>
        </p:grpSpPr>
        <p:sp>
          <p:nvSpPr>
            <p:cNvPr id="4" name="Freeform 4"/>
            <p:cNvSpPr/>
            <p:nvPr/>
          </p:nvSpPr>
          <p:spPr>
            <a:xfrm flipV="1">
              <a:off x="0" y="0"/>
              <a:ext cx="5542845" cy="5542845"/>
            </a:xfrm>
            <a:custGeom>
              <a:avLst/>
              <a:gdLst/>
              <a:ahLst/>
              <a:cxnLst/>
              <a:rect l="l" t="t" r="r" b="b"/>
              <a:pathLst>
                <a:path w="5542845" h="5542845">
                  <a:moveTo>
                    <a:pt x="0" y="5542845"/>
                  </a:moveTo>
                  <a:lnTo>
                    <a:pt x="5542845" y="5542845"/>
                  </a:lnTo>
                  <a:lnTo>
                    <a:pt x="5542845" y="0"/>
                  </a:lnTo>
                  <a:lnTo>
                    <a:pt x="0" y="0"/>
                  </a:lnTo>
                  <a:lnTo>
                    <a:pt x="0" y="554284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685800" y="685800"/>
              <a:ext cx="4171245" cy="417124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grpSp>
      <p:sp>
        <p:nvSpPr>
          <p:cNvPr id="7" name="Freeform 7"/>
          <p:cNvSpPr/>
          <p:nvPr/>
        </p:nvSpPr>
        <p:spPr>
          <a:xfrm>
            <a:off x="6402948" y="0"/>
            <a:ext cx="3528154" cy="1764077"/>
          </a:xfrm>
          <a:custGeom>
            <a:avLst/>
            <a:gdLst/>
            <a:ahLst/>
            <a:cxnLst/>
            <a:rect l="l" t="t" r="r" b="b"/>
            <a:pathLst>
              <a:path w="3528154" h="1764077">
                <a:moveTo>
                  <a:pt x="0" y="0"/>
                </a:moveTo>
                <a:lnTo>
                  <a:pt x="3528155" y="0"/>
                </a:lnTo>
                <a:lnTo>
                  <a:pt x="3528155" y="1764077"/>
                </a:lnTo>
                <a:lnTo>
                  <a:pt x="0" y="1764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236529" y="1255788"/>
            <a:ext cx="1763393" cy="262906"/>
          </a:xfrm>
          <a:custGeom>
            <a:avLst/>
            <a:gdLst/>
            <a:ahLst/>
            <a:cxnLst/>
            <a:rect l="l" t="t" r="r" b="b"/>
            <a:pathLst>
              <a:path w="1763393" h="262906">
                <a:moveTo>
                  <a:pt x="0" y="0"/>
                </a:moveTo>
                <a:lnTo>
                  <a:pt x="1763393" y="0"/>
                </a:lnTo>
                <a:lnTo>
                  <a:pt x="1763393" y="262906"/>
                </a:lnTo>
                <a:lnTo>
                  <a:pt x="0" y="2629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28700" y="8605951"/>
            <a:ext cx="2179052" cy="647066"/>
          </a:xfrm>
          <a:custGeom>
            <a:avLst/>
            <a:gdLst/>
            <a:ahLst/>
            <a:cxnLst/>
            <a:rect l="l" t="t" r="r" b="b"/>
            <a:pathLst>
              <a:path w="2179052" h="647066">
                <a:moveTo>
                  <a:pt x="0" y="0"/>
                </a:moveTo>
                <a:lnTo>
                  <a:pt x="2179052" y="0"/>
                </a:lnTo>
                <a:lnTo>
                  <a:pt x="2179052" y="647066"/>
                </a:lnTo>
                <a:lnTo>
                  <a:pt x="0" y="64706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0" name="Freeform 10"/>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12"/>
            <a:stretch>
              <a:fillRect/>
            </a:stretch>
          </a:blipFill>
        </p:spPr>
        <p:txBody>
          <a:bodyPr/>
          <a:lstStyle/>
          <a:p>
            <a:endParaRPr lang="en-US"/>
          </a:p>
        </p:txBody>
      </p:sp>
      <p:grpSp>
        <p:nvGrpSpPr>
          <p:cNvPr id="11" name="Group 11"/>
          <p:cNvGrpSpPr/>
          <p:nvPr/>
        </p:nvGrpSpPr>
        <p:grpSpPr>
          <a:xfrm>
            <a:off x="184414" y="882039"/>
            <a:ext cx="8672288" cy="8298922"/>
            <a:chOff x="0" y="0"/>
            <a:chExt cx="11563051" cy="11065229"/>
          </a:xfrm>
        </p:grpSpPr>
        <p:sp>
          <p:nvSpPr>
            <p:cNvPr id="12" name="Freeform 12"/>
            <p:cNvSpPr/>
            <p:nvPr/>
          </p:nvSpPr>
          <p:spPr>
            <a:xfrm>
              <a:off x="0" y="0"/>
              <a:ext cx="11563051" cy="11065229"/>
            </a:xfrm>
            <a:custGeom>
              <a:avLst/>
              <a:gdLst/>
              <a:ahLst/>
              <a:cxnLst/>
              <a:rect l="l" t="t" r="r" b="b"/>
              <a:pathLst>
                <a:path w="11563051" h="11065229">
                  <a:moveTo>
                    <a:pt x="0" y="0"/>
                  </a:moveTo>
                  <a:lnTo>
                    <a:pt x="11563051" y="0"/>
                  </a:lnTo>
                  <a:lnTo>
                    <a:pt x="11563051" y="11065229"/>
                  </a:lnTo>
                  <a:lnTo>
                    <a:pt x="0" y="11065229"/>
                  </a:lnTo>
                  <a:lnTo>
                    <a:pt x="0" y="0"/>
                  </a:lnTo>
                  <a:close/>
                </a:path>
              </a:pathLst>
            </a:custGeom>
            <a:blipFill>
              <a:blip r:embed="rId13"/>
              <a:stretch>
                <a:fillRect/>
              </a:stretch>
            </a:blipFill>
          </p:spPr>
          <p:txBody>
            <a:bodyPr/>
            <a:lstStyle/>
            <a:p>
              <a:endParaRPr lang="en-US"/>
            </a:p>
          </p:txBody>
        </p:sp>
        <p:sp>
          <p:nvSpPr>
            <p:cNvPr id="13" name="AutoShape 13"/>
            <p:cNvSpPr/>
            <p:nvPr/>
          </p:nvSpPr>
          <p:spPr>
            <a:xfrm flipV="1">
              <a:off x="3694632" y="5693981"/>
              <a:ext cx="967286" cy="632856"/>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4" name="AutoShape 14"/>
            <p:cNvSpPr/>
            <p:nvPr/>
          </p:nvSpPr>
          <p:spPr>
            <a:xfrm flipV="1">
              <a:off x="4661917" y="4110260"/>
              <a:ext cx="2497489" cy="1220646"/>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5" name="AutoShape 15"/>
            <p:cNvSpPr/>
            <p:nvPr/>
          </p:nvSpPr>
          <p:spPr>
            <a:xfrm>
              <a:off x="7368684" y="3954448"/>
              <a:ext cx="1408639" cy="1739533"/>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6" name="AutoShape 16"/>
            <p:cNvSpPr/>
            <p:nvPr/>
          </p:nvSpPr>
          <p:spPr>
            <a:xfrm flipH="1">
              <a:off x="6980416" y="5868692"/>
              <a:ext cx="1796907" cy="458145"/>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7" name="AutoShape 17"/>
            <p:cNvSpPr/>
            <p:nvPr/>
          </p:nvSpPr>
          <p:spPr>
            <a:xfrm flipH="1">
              <a:off x="4883072" y="6326837"/>
              <a:ext cx="1917932" cy="2073965"/>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8" name="AutoShape 18"/>
            <p:cNvSpPr/>
            <p:nvPr/>
          </p:nvSpPr>
          <p:spPr>
            <a:xfrm flipH="1" flipV="1">
              <a:off x="3694632" y="6769253"/>
              <a:ext cx="967286" cy="1631549"/>
            </a:xfrm>
            <a:prstGeom prst="line">
              <a:avLst/>
            </a:prstGeom>
            <a:ln w="50800" cap="flat">
              <a:solidFill>
                <a:srgbClr val="CC4539"/>
              </a:solidFill>
              <a:prstDash val="solid"/>
              <a:headEnd type="none" w="sm" len="sm"/>
              <a:tailEnd type="triangle" w="lg" len="med"/>
            </a:ln>
          </p:spPr>
          <p:txBody>
            <a:bodyPr/>
            <a:lstStyle/>
            <a:p>
              <a:endParaRPr lang="en-US"/>
            </a:p>
          </p:txBody>
        </p:sp>
        <p:sp>
          <p:nvSpPr>
            <p:cNvPr id="19" name="TextBox 19"/>
            <p:cNvSpPr txBox="1"/>
            <p:nvPr/>
          </p:nvSpPr>
          <p:spPr>
            <a:xfrm>
              <a:off x="2373878" y="5665406"/>
              <a:ext cx="1409898" cy="2562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Matriz Uberaba</a:t>
              </a:r>
            </a:p>
          </p:txBody>
        </p:sp>
        <p:sp>
          <p:nvSpPr>
            <p:cNvPr id="20" name="TextBox 20"/>
            <p:cNvSpPr txBox="1"/>
            <p:nvPr/>
          </p:nvSpPr>
          <p:spPr>
            <a:xfrm rot="-703799">
              <a:off x="4188215" y="4739338"/>
              <a:ext cx="1383903" cy="2562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Patos de Minas</a:t>
              </a:r>
            </a:p>
          </p:txBody>
        </p:sp>
        <p:sp>
          <p:nvSpPr>
            <p:cNvPr id="21" name="TextBox 21"/>
            <p:cNvSpPr txBox="1"/>
            <p:nvPr/>
          </p:nvSpPr>
          <p:spPr>
            <a:xfrm>
              <a:off x="6467454" y="2947023"/>
              <a:ext cx="1383903" cy="2562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Montes Claros</a:t>
              </a:r>
            </a:p>
          </p:txBody>
        </p:sp>
        <p:sp>
          <p:nvSpPr>
            <p:cNvPr id="22" name="TextBox 22"/>
            <p:cNvSpPr txBox="1"/>
            <p:nvPr/>
          </p:nvSpPr>
          <p:spPr>
            <a:xfrm>
              <a:off x="8474753" y="4991171"/>
              <a:ext cx="1383903" cy="5229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Governador Valadares</a:t>
              </a:r>
            </a:p>
          </p:txBody>
        </p:sp>
        <p:sp>
          <p:nvSpPr>
            <p:cNvPr id="23" name="TextBox 23"/>
            <p:cNvSpPr txBox="1"/>
            <p:nvPr/>
          </p:nvSpPr>
          <p:spPr>
            <a:xfrm>
              <a:off x="6109053" y="5779241"/>
              <a:ext cx="1383903" cy="2562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Sete Lagoas</a:t>
              </a:r>
            </a:p>
          </p:txBody>
        </p:sp>
        <p:sp>
          <p:nvSpPr>
            <p:cNvPr id="24" name="TextBox 24"/>
            <p:cNvSpPr txBox="1"/>
            <p:nvPr/>
          </p:nvSpPr>
          <p:spPr>
            <a:xfrm>
              <a:off x="4791525" y="8668872"/>
              <a:ext cx="1584382" cy="256245"/>
            </a:xfrm>
            <a:prstGeom prst="rect">
              <a:avLst/>
            </a:prstGeom>
          </p:spPr>
          <p:txBody>
            <a:bodyPr lIns="0" tIns="0" rIns="0" bIns="0" rtlCol="0" anchor="t">
              <a:spAutoFit/>
            </a:bodyPr>
            <a:lstStyle/>
            <a:p>
              <a:pPr algn="ctr">
                <a:lnSpc>
                  <a:spcPts val="1613"/>
                </a:lnSpc>
              </a:pPr>
              <a:r>
                <a:rPr lang="en-US" sz="1152" b="1">
                  <a:solidFill>
                    <a:srgbClr val="193229"/>
                  </a:solidFill>
                  <a:latin typeface="Aileron Bold"/>
                  <a:ea typeface="Aileron Bold"/>
                  <a:cs typeface="Aileron Bold"/>
                  <a:sym typeface="Aileron Bold"/>
                </a:rPr>
                <a:t>Poços de Caldas</a:t>
              </a:r>
            </a:p>
          </p:txBody>
        </p:sp>
      </p:grpSp>
      <p:sp>
        <p:nvSpPr>
          <p:cNvPr id="25" name="TextBox 25"/>
          <p:cNvSpPr txBox="1"/>
          <p:nvPr/>
        </p:nvSpPr>
        <p:spPr>
          <a:xfrm>
            <a:off x="285312" y="273438"/>
            <a:ext cx="12614133" cy="1775968"/>
          </a:xfrm>
          <a:prstGeom prst="rect">
            <a:avLst/>
          </a:prstGeom>
        </p:spPr>
        <p:txBody>
          <a:bodyPr lIns="0" tIns="0" rIns="0" bIns="0" rtlCol="0" anchor="t">
            <a:spAutoFit/>
          </a:bodyPr>
          <a:lstStyle/>
          <a:p>
            <a:pPr algn="l">
              <a:lnSpc>
                <a:spcPts val="6222"/>
              </a:lnSpc>
            </a:pPr>
            <a:r>
              <a:rPr lang="en-US" sz="5100" b="1">
                <a:solidFill>
                  <a:srgbClr val="FCFFFB"/>
                </a:solidFill>
                <a:latin typeface="Montserrat Heavy"/>
                <a:ea typeface="Montserrat Heavy"/>
                <a:cs typeface="Montserrat Heavy"/>
                <a:sym typeface="Montserrat Heavy"/>
              </a:rPr>
              <a:t>Sobre CoopCred</a:t>
            </a:r>
          </a:p>
          <a:p>
            <a:pPr algn="l">
              <a:lnSpc>
                <a:spcPts val="7929"/>
              </a:lnSpc>
            </a:pPr>
            <a:endParaRPr lang="en-US" sz="5100" b="1">
              <a:solidFill>
                <a:srgbClr val="FCFFFB"/>
              </a:solidFill>
              <a:latin typeface="Montserrat Heavy"/>
              <a:ea typeface="Montserrat Heavy"/>
              <a:cs typeface="Montserrat Heavy"/>
              <a:sym typeface="Montserrat Heavy"/>
            </a:endParaRPr>
          </a:p>
        </p:txBody>
      </p:sp>
      <p:sp>
        <p:nvSpPr>
          <p:cNvPr id="26" name="TextBox 26"/>
          <p:cNvSpPr txBox="1"/>
          <p:nvPr/>
        </p:nvSpPr>
        <p:spPr>
          <a:xfrm>
            <a:off x="8856703" y="2536068"/>
            <a:ext cx="8965063" cy="1406523"/>
          </a:xfrm>
          <a:prstGeom prst="rect">
            <a:avLst/>
          </a:prstGeom>
        </p:spPr>
        <p:txBody>
          <a:bodyPr lIns="0" tIns="0" rIns="0" bIns="0" rtlCol="0" anchor="t">
            <a:spAutoFit/>
          </a:bodyPr>
          <a:lstStyle/>
          <a:p>
            <a:pPr marL="0" lvl="0" indent="0" algn="just">
              <a:lnSpc>
                <a:spcPts val="2800"/>
              </a:lnSpc>
              <a:spcBef>
                <a:spcPct val="0"/>
              </a:spcBef>
            </a:pPr>
            <a:r>
              <a:rPr lang="en-US" sz="2000" b="1">
                <a:solidFill>
                  <a:srgbClr val="C3D3AE"/>
                </a:solidFill>
                <a:latin typeface="Aileron Bold"/>
                <a:ea typeface="Aileron Bold"/>
                <a:cs typeface="Aileron Bold"/>
                <a:sym typeface="Aileron Bold"/>
              </a:rPr>
              <a:t>A CoopCr</a:t>
            </a:r>
            <a:r>
              <a:rPr lang="en-US" sz="2000" b="1" u="none" strike="noStrike">
                <a:solidFill>
                  <a:srgbClr val="C3D3AE"/>
                </a:solidFill>
                <a:latin typeface="Aileron Bold"/>
                <a:ea typeface="Aileron Bold"/>
                <a:cs typeface="Aileron Bold"/>
                <a:sym typeface="Aileron Bold"/>
              </a:rPr>
              <a:t>ed é uma cooperativa de crédito com sede em Uberaba-MG, voltada para oferecer soluções financeiras acessíveis aos agrocooperados. </a:t>
            </a:r>
          </a:p>
          <a:p>
            <a:pPr marL="0" lvl="0" indent="0" algn="just">
              <a:lnSpc>
                <a:spcPts val="2800"/>
              </a:lnSpc>
              <a:spcBef>
                <a:spcPct val="0"/>
              </a:spcBef>
            </a:pPr>
            <a:r>
              <a:rPr lang="en-US" sz="2000" b="1" u="none" strike="noStrike">
                <a:solidFill>
                  <a:srgbClr val="C3D3AE"/>
                </a:solidFill>
                <a:latin typeface="Aileron Bold"/>
                <a:ea typeface="Aileron Bold"/>
                <a:cs typeface="Aileron Bold"/>
                <a:sym typeface="Aileron Bold"/>
              </a:rPr>
              <a:t>Conta com 5 filiais na região e um time de 350 colaboradores, destacando-se pela confiança, qualidade e eficiência no setor financeiro.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0" y="9126847"/>
            <a:ext cx="18288000" cy="1160153"/>
            <a:chOff x="0" y="0"/>
            <a:chExt cx="4816593" cy="305555"/>
          </a:xfrm>
        </p:grpSpPr>
        <p:sp>
          <p:nvSpPr>
            <p:cNvPr id="4" name="Freeform 4"/>
            <p:cNvSpPr/>
            <p:nvPr/>
          </p:nvSpPr>
          <p:spPr>
            <a:xfrm>
              <a:off x="0" y="0"/>
              <a:ext cx="4816592" cy="305555"/>
            </a:xfrm>
            <a:custGeom>
              <a:avLst/>
              <a:gdLst/>
              <a:ahLst/>
              <a:cxnLst/>
              <a:rect l="l" t="t" r="r" b="b"/>
              <a:pathLst>
                <a:path w="4816592" h="305555">
                  <a:moveTo>
                    <a:pt x="0" y="0"/>
                  </a:moveTo>
                  <a:lnTo>
                    <a:pt x="4816592" y="0"/>
                  </a:lnTo>
                  <a:lnTo>
                    <a:pt x="4816592" y="305555"/>
                  </a:lnTo>
                  <a:lnTo>
                    <a:pt x="0" y="305555"/>
                  </a:lnTo>
                  <a:close/>
                </a:path>
              </a:pathLst>
            </a:custGeom>
            <a:solidFill>
              <a:srgbClr val="315E41"/>
            </a:solidFill>
          </p:spPr>
          <p:txBody>
            <a:bodyPr/>
            <a:lstStyle/>
            <a:p>
              <a:endParaRPr lang="en-US"/>
            </a:p>
          </p:txBody>
        </p:sp>
        <p:sp>
          <p:nvSpPr>
            <p:cNvPr id="5" name="TextBox 5"/>
            <p:cNvSpPr txBox="1"/>
            <p:nvPr/>
          </p:nvSpPr>
          <p:spPr>
            <a:xfrm>
              <a:off x="0" y="-47625"/>
              <a:ext cx="4816593" cy="353180"/>
            </a:xfrm>
            <a:prstGeom prst="rect">
              <a:avLst/>
            </a:prstGeom>
          </p:spPr>
          <p:txBody>
            <a:bodyPr lIns="50800" tIns="50800" rIns="50800" bIns="50800" rtlCol="0" anchor="ctr"/>
            <a:lstStyle/>
            <a:p>
              <a:pPr algn="ctr">
                <a:lnSpc>
                  <a:spcPts val="3360"/>
                </a:lnSpc>
              </a:pPr>
              <a:endParaRPr/>
            </a:p>
          </p:txBody>
        </p:sp>
      </p:grpSp>
      <p:sp>
        <p:nvSpPr>
          <p:cNvPr id="6" name="TextBox 6"/>
          <p:cNvSpPr txBox="1"/>
          <p:nvPr/>
        </p:nvSpPr>
        <p:spPr>
          <a:xfrm>
            <a:off x="3879023" y="419735"/>
            <a:ext cx="10529953" cy="608965"/>
          </a:xfrm>
          <a:prstGeom prst="rect">
            <a:avLst/>
          </a:prstGeom>
        </p:spPr>
        <p:txBody>
          <a:bodyPr lIns="0" tIns="0" rIns="0" bIns="0" rtlCol="0" anchor="t">
            <a:spAutoFit/>
          </a:bodyPr>
          <a:lstStyle/>
          <a:p>
            <a:pPr marL="0" lvl="0" indent="0" algn="ctr">
              <a:lnSpc>
                <a:spcPts val="4879"/>
              </a:lnSpc>
              <a:spcBef>
                <a:spcPct val="0"/>
              </a:spcBef>
            </a:pPr>
            <a:r>
              <a:rPr lang="en-US" sz="3999" b="1">
                <a:solidFill>
                  <a:srgbClr val="FCFFFB"/>
                </a:solidFill>
                <a:latin typeface="Montserrat Heavy"/>
                <a:ea typeface="Montserrat Heavy"/>
                <a:cs typeface="Montserrat Heavy"/>
                <a:sym typeface="Montserrat Heavy"/>
              </a:rPr>
              <a:t>Principais Serv</a:t>
            </a:r>
            <a:r>
              <a:rPr lang="en-US" sz="3999" b="1" u="none" strike="noStrike">
                <a:solidFill>
                  <a:srgbClr val="FCFFFB"/>
                </a:solidFill>
                <a:latin typeface="Montserrat Heavy"/>
                <a:ea typeface="Montserrat Heavy"/>
                <a:cs typeface="Montserrat Heavy"/>
                <a:sym typeface="Montserrat Heavy"/>
              </a:rPr>
              <a:t>iços da CoopCred</a:t>
            </a:r>
          </a:p>
        </p:txBody>
      </p:sp>
      <p:grpSp>
        <p:nvGrpSpPr>
          <p:cNvPr id="7" name="Group 7"/>
          <p:cNvGrpSpPr/>
          <p:nvPr/>
        </p:nvGrpSpPr>
        <p:grpSpPr>
          <a:xfrm>
            <a:off x="912642" y="1980827"/>
            <a:ext cx="17316417" cy="8306173"/>
            <a:chOff x="0" y="0"/>
            <a:chExt cx="23088556" cy="11074898"/>
          </a:xfrm>
        </p:grpSpPr>
        <p:grpSp>
          <p:nvGrpSpPr>
            <p:cNvPr id="8" name="Group 8"/>
            <p:cNvGrpSpPr/>
            <p:nvPr/>
          </p:nvGrpSpPr>
          <p:grpSpPr>
            <a:xfrm>
              <a:off x="1215992" y="0"/>
              <a:ext cx="9422964" cy="4719454"/>
              <a:chOff x="0" y="0"/>
              <a:chExt cx="1861326" cy="932238"/>
            </a:xfrm>
          </p:grpSpPr>
          <p:sp>
            <p:nvSpPr>
              <p:cNvPr id="9" name="Freeform 9"/>
              <p:cNvSpPr/>
              <p:nvPr/>
            </p:nvSpPr>
            <p:spPr>
              <a:xfrm>
                <a:off x="0" y="0"/>
                <a:ext cx="1861326" cy="932238"/>
              </a:xfrm>
              <a:custGeom>
                <a:avLst/>
                <a:gdLst/>
                <a:ahLst/>
                <a:cxnLst/>
                <a:rect l="l" t="t" r="r" b="b"/>
                <a:pathLst>
                  <a:path w="1861326" h="932238">
                    <a:moveTo>
                      <a:pt x="47105" y="0"/>
                    </a:moveTo>
                    <a:lnTo>
                      <a:pt x="1814221" y="0"/>
                    </a:lnTo>
                    <a:cubicBezTo>
                      <a:pt x="1840237" y="0"/>
                      <a:pt x="1861326" y="21090"/>
                      <a:pt x="1861326" y="47105"/>
                    </a:cubicBezTo>
                    <a:lnTo>
                      <a:pt x="1861326" y="885133"/>
                    </a:lnTo>
                    <a:cubicBezTo>
                      <a:pt x="1861326" y="897626"/>
                      <a:pt x="1856363" y="909607"/>
                      <a:pt x="1847529" y="918441"/>
                    </a:cubicBezTo>
                    <a:cubicBezTo>
                      <a:pt x="1838695" y="927275"/>
                      <a:pt x="1826714" y="932238"/>
                      <a:pt x="1814221" y="932238"/>
                    </a:cubicBezTo>
                    <a:lnTo>
                      <a:pt x="47105" y="932238"/>
                    </a:lnTo>
                    <a:cubicBezTo>
                      <a:pt x="21090" y="932238"/>
                      <a:pt x="0" y="911148"/>
                      <a:pt x="0" y="885133"/>
                    </a:cubicBezTo>
                    <a:lnTo>
                      <a:pt x="0" y="47105"/>
                    </a:lnTo>
                    <a:cubicBezTo>
                      <a:pt x="0" y="21090"/>
                      <a:pt x="21090" y="0"/>
                      <a:pt x="47105" y="0"/>
                    </a:cubicBezTo>
                    <a:close/>
                  </a:path>
                </a:pathLst>
              </a:custGeom>
              <a:solidFill>
                <a:srgbClr val="1E4436"/>
              </a:solidFill>
            </p:spPr>
            <p:txBody>
              <a:bodyPr/>
              <a:lstStyle/>
              <a:p>
                <a:endParaRPr lang="en-US"/>
              </a:p>
            </p:txBody>
          </p:sp>
          <p:sp>
            <p:nvSpPr>
              <p:cNvPr id="10" name="TextBox 10"/>
              <p:cNvSpPr txBox="1"/>
              <p:nvPr/>
            </p:nvSpPr>
            <p:spPr>
              <a:xfrm>
                <a:off x="0" y="-47625"/>
                <a:ext cx="1861326" cy="979863"/>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1177613" y="0"/>
              <a:ext cx="9422964" cy="972996"/>
              <a:chOff x="0" y="0"/>
              <a:chExt cx="1861326" cy="192197"/>
            </a:xfrm>
          </p:grpSpPr>
          <p:sp>
            <p:nvSpPr>
              <p:cNvPr id="12" name="Freeform 12"/>
              <p:cNvSpPr/>
              <p:nvPr/>
            </p:nvSpPr>
            <p:spPr>
              <a:xfrm>
                <a:off x="0" y="0"/>
                <a:ext cx="1861326" cy="192197"/>
              </a:xfrm>
              <a:custGeom>
                <a:avLst/>
                <a:gdLst/>
                <a:ahLst/>
                <a:cxnLst/>
                <a:rect l="l" t="t" r="r" b="b"/>
                <a:pathLst>
                  <a:path w="1861326" h="192197">
                    <a:moveTo>
                      <a:pt x="96098" y="0"/>
                    </a:moveTo>
                    <a:lnTo>
                      <a:pt x="1765228" y="0"/>
                    </a:lnTo>
                    <a:cubicBezTo>
                      <a:pt x="1818301" y="0"/>
                      <a:pt x="1861326" y="43025"/>
                      <a:pt x="1861326" y="96098"/>
                    </a:cubicBezTo>
                    <a:lnTo>
                      <a:pt x="1861326" y="96098"/>
                    </a:lnTo>
                    <a:cubicBezTo>
                      <a:pt x="1861326" y="121585"/>
                      <a:pt x="1851202" y="146028"/>
                      <a:pt x="1833180" y="164050"/>
                    </a:cubicBezTo>
                    <a:cubicBezTo>
                      <a:pt x="1815158" y="182072"/>
                      <a:pt x="1790715" y="192197"/>
                      <a:pt x="1765228"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13" name="TextBox 13"/>
              <p:cNvSpPr txBox="1"/>
              <p:nvPr/>
            </p:nvSpPr>
            <p:spPr>
              <a:xfrm>
                <a:off x="0" y="-47625"/>
                <a:ext cx="1861326" cy="239822"/>
              </a:xfrm>
              <a:prstGeom prst="rect">
                <a:avLst/>
              </a:prstGeom>
            </p:spPr>
            <p:txBody>
              <a:bodyPr lIns="50800" tIns="50800" rIns="50800" bIns="50800" rtlCol="0" anchor="ctr"/>
              <a:lstStyle/>
              <a:p>
                <a:pPr algn="ctr">
                  <a:lnSpc>
                    <a:spcPts val="3360"/>
                  </a:lnSpc>
                </a:pPr>
                <a:endParaRPr/>
              </a:p>
            </p:txBody>
          </p:sp>
        </p:grpSp>
        <p:sp>
          <p:nvSpPr>
            <p:cNvPr id="14" name="Freeform 14"/>
            <p:cNvSpPr/>
            <p:nvPr/>
          </p:nvSpPr>
          <p:spPr>
            <a:xfrm>
              <a:off x="0" y="9997014"/>
              <a:ext cx="2905402" cy="862754"/>
            </a:xfrm>
            <a:custGeom>
              <a:avLst/>
              <a:gdLst/>
              <a:ahLst/>
              <a:cxnLst/>
              <a:rect l="l" t="t" r="r" b="b"/>
              <a:pathLst>
                <a:path w="2905402" h="862754">
                  <a:moveTo>
                    <a:pt x="0" y="0"/>
                  </a:moveTo>
                  <a:lnTo>
                    <a:pt x="2905402" y="0"/>
                  </a:lnTo>
                  <a:lnTo>
                    <a:pt x="2905402" y="862755"/>
                  </a:lnTo>
                  <a:lnTo>
                    <a:pt x="0" y="86275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5" name="Freeform 15"/>
            <p:cNvSpPr/>
            <p:nvPr/>
          </p:nvSpPr>
          <p:spPr>
            <a:xfrm>
              <a:off x="18661640" y="9997014"/>
              <a:ext cx="2905402" cy="862754"/>
            </a:xfrm>
            <a:custGeom>
              <a:avLst/>
              <a:gdLst/>
              <a:ahLst/>
              <a:cxnLst/>
              <a:rect l="l" t="t" r="r" b="b"/>
              <a:pathLst>
                <a:path w="2905402" h="862754">
                  <a:moveTo>
                    <a:pt x="0" y="0"/>
                  </a:moveTo>
                  <a:lnTo>
                    <a:pt x="2905402" y="0"/>
                  </a:lnTo>
                  <a:lnTo>
                    <a:pt x="2905402" y="862755"/>
                  </a:lnTo>
                  <a:lnTo>
                    <a:pt x="0" y="86275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6" name="Freeform 16"/>
            <p:cNvSpPr/>
            <p:nvPr/>
          </p:nvSpPr>
          <p:spPr>
            <a:xfrm>
              <a:off x="10076696" y="10253121"/>
              <a:ext cx="2351191" cy="350541"/>
            </a:xfrm>
            <a:custGeom>
              <a:avLst/>
              <a:gdLst/>
              <a:ahLst/>
              <a:cxnLst/>
              <a:rect l="l" t="t" r="r" b="b"/>
              <a:pathLst>
                <a:path w="2351191" h="350541">
                  <a:moveTo>
                    <a:pt x="0" y="0"/>
                  </a:moveTo>
                  <a:lnTo>
                    <a:pt x="2351191" y="0"/>
                  </a:lnTo>
                  <a:lnTo>
                    <a:pt x="2351191" y="350541"/>
                  </a:lnTo>
                  <a:lnTo>
                    <a:pt x="0" y="350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21795544" y="9781885"/>
              <a:ext cx="1293012" cy="1293012"/>
            </a:xfrm>
            <a:custGeom>
              <a:avLst/>
              <a:gdLst/>
              <a:ahLst/>
              <a:cxnLst/>
              <a:rect l="l" t="t" r="r" b="b"/>
              <a:pathLst>
                <a:path w="1293012" h="1293012">
                  <a:moveTo>
                    <a:pt x="0" y="0"/>
                  </a:moveTo>
                  <a:lnTo>
                    <a:pt x="1293012" y="0"/>
                  </a:lnTo>
                  <a:lnTo>
                    <a:pt x="1293012" y="1293013"/>
                  </a:lnTo>
                  <a:lnTo>
                    <a:pt x="0" y="1293013"/>
                  </a:lnTo>
                  <a:lnTo>
                    <a:pt x="0" y="0"/>
                  </a:lnTo>
                  <a:close/>
                </a:path>
              </a:pathLst>
            </a:custGeom>
            <a:blipFill>
              <a:blip r:embed="rId7"/>
              <a:stretch>
                <a:fillRect/>
              </a:stretch>
            </a:blipFill>
          </p:spPr>
          <p:txBody>
            <a:bodyPr/>
            <a:lstStyle/>
            <a:p>
              <a:endParaRPr lang="en-US"/>
            </a:p>
          </p:txBody>
        </p:sp>
        <p:sp>
          <p:nvSpPr>
            <p:cNvPr id="18" name="TextBox 18"/>
            <p:cNvSpPr txBox="1"/>
            <p:nvPr/>
          </p:nvSpPr>
          <p:spPr>
            <a:xfrm>
              <a:off x="3276099" y="211121"/>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Produtos Financeiros</a:t>
              </a:r>
            </a:p>
          </p:txBody>
        </p:sp>
        <p:sp>
          <p:nvSpPr>
            <p:cNvPr id="19" name="TextBox 19"/>
            <p:cNvSpPr txBox="1"/>
            <p:nvPr/>
          </p:nvSpPr>
          <p:spPr>
            <a:xfrm>
              <a:off x="1215992" y="1170470"/>
              <a:ext cx="9274669" cy="2930310"/>
            </a:xfrm>
            <a:prstGeom prst="rect">
              <a:avLst/>
            </a:prstGeom>
          </p:spPr>
          <p:txBody>
            <a:bodyPr lIns="0" tIns="0" rIns="0" bIns="0" rtlCol="0" anchor="t">
              <a:spAutoFit/>
            </a:bodyPr>
            <a:lstStyle/>
            <a:p>
              <a:pPr marL="345459" lvl="1" indent="-172729" algn="just">
                <a:lnSpc>
                  <a:spcPts val="2240"/>
                </a:lnSpc>
                <a:buFont typeface="Arial"/>
                <a:buChar char="•"/>
              </a:pPr>
              <a:r>
                <a:rPr lang="en-US" sz="1600" b="1">
                  <a:solidFill>
                    <a:srgbClr val="FFFFFF"/>
                  </a:solidFill>
                  <a:latin typeface="Aileron Bold"/>
                  <a:ea typeface="Aileron Bold"/>
                  <a:cs typeface="Aileron Bold"/>
                  <a:sym typeface="Aileron Bold"/>
                </a:rPr>
                <a:t>Conta Corrente e Conta Poupança</a:t>
              </a:r>
              <a:r>
                <a:rPr lang="en-US" sz="1600" b="1">
                  <a:solidFill>
                    <a:srgbClr val="B4CA96"/>
                  </a:solidFill>
                  <a:latin typeface="Aileron Bold"/>
                  <a:ea typeface="Aileron Bold"/>
                  <a:cs typeface="Aileron Bold"/>
                  <a:sym typeface="Aileron Bold"/>
                </a:rPr>
                <a:t> – </a:t>
              </a:r>
              <a:r>
                <a:rPr lang="en-US" sz="1600">
                  <a:solidFill>
                    <a:srgbClr val="B4CA96"/>
                  </a:solidFill>
                  <a:latin typeface="Aileron"/>
                  <a:ea typeface="Aileron"/>
                  <a:cs typeface="Aileron"/>
                  <a:sym typeface="Aileron"/>
                </a:rPr>
                <a:t>Para cooperados realizarem depósitos, pagamentos e movimentações.</a:t>
              </a:r>
            </a:p>
            <a:p>
              <a:pPr marL="345459" lvl="1" indent="-172729" algn="just">
                <a:lnSpc>
                  <a:spcPts val="2240"/>
                </a:lnSpc>
                <a:buFont typeface="Arial"/>
                <a:buChar char="•"/>
              </a:pPr>
              <a:r>
                <a:rPr lang="en-US" sz="1600" b="1">
                  <a:solidFill>
                    <a:srgbClr val="FFFFFF"/>
                  </a:solidFill>
                  <a:latin typeface="Aileron Bold"/>
                  <a:ea typeface="Aileron Bold"/>
                  <a:cs typeface="Aileron Bold"/>
                  <a:sym typeface="Aileron Bold"/>
                </a:rPr>
                <a:t>Empréstimos e Financiamentos</a:t>
              </a:r>
              <a:r>
                <a:rPr lang="en-US" sz="1600" b="1">
                  <a:solidFill>
                    <a:srgbClr val="B4CA96"/>
                  </a:solidFill>
                  <a:latin typeface="Aileron Bold"/>
                  <a:ea typeface="Aileron Bold"/>
                  <a:cs typeface="Aileron Bold"/>
                  <a:sym typeface="Aileron Bold"/>
                </a:rPr>
                <a:t> – </a:t>
              </a:r>
              <a:r>
                <a:rPr lang="en-US" sz="1600">
                  <a:solidFill>
                    <a:srgbClr val="B4CA96"/>
                  </a:solidFill>
                  <a:latin typeface="Aileron"/>
                  <a:ea typeface="Aileron"/>
                  <a:cs typeface="Aileron"/>
                  <a:sym typeface="Aileron"/>
                </a:rPr>
                <a:t>Linhas de crédito com taxas reduzidas para pessoas físicas e empresas.</a:t>
              </a:r>
            </a:p>
            <a:p>
              <a:pPr marL="345459" lvl="1" indent="-172729" algn="just">
                <a:lnSpc>
                  <a:spcPts val="2240"/>
                </a:lnSpc>
                <a:buFont typeface="Arial"/>
                <a:buChar char="•"/>
              </a:pPr>
              <a:r>
                <a:rPr lang="en-US" sz="1600" b="1">
                  <a:solidFill>
                    <a:srgbClr val="FFFFFF"/>
                  </a:solidFill>
                  <a:latin typeface="Aileron Bold"/>
                  <a:ea typeface="Aileron Bold"/>
                  <a:cs typeface="Aileron Bold"/>
                  <a:sym typeface="Aileron Bold"/>
                </a:rPr>
                <a:t>Crédito Rural e Empresarial</a:t>
              </a:r>
              <a:r>
                <a:rPr lang="en-US" sz="1600" b="1">
                  <a:solidFill>
                    <a:srgbClr val="B4CA96"/>
                  </a:solidFill>
                  <a:latin typeface="Aileron Bold"/>
                  <a:ea typeface="Aileron Bold"/>
                  <a:cs typeface="Aileron Bold"/>
                  <a:sym typeface="Aileron Bold"/>
                </a:rPr>
                <a:t> –</a:t>
              </a:r>
              <a:r>
                <a:rPr lang="en-US" sz="1600">
                  <a:solidFill>
                    <a:srgbClr val="B4CA96"/>
                  </a:solidFill>
                  <a:latin typeface="Aileron"/>
                  <a:ea typeface="Aileron"/>
                  <a:cs typeface="Aileron"/>
                  <a:sym typeface="Aileron"/>
                </a:rPr>
                <a:t> Apoio ao setor agrícola e pequenos negócios.</a:t>
              </a:r>
            </a:p>
            <a:p>
              <a:pPr marL="345459" lvl="1" indent="-172729" algn="just">
                <a:lnSpc>
                  <a:spcPts val="2240"/>
                </a:lnSpc>
                <a:buFont typeface="Arial"/>
                <a:buChar char="•"/>
              </a:pPr>
              <a:r>
                <a:rPr lang="en-US" sz="1600" b="1">
                  <a:solidFill>
                    <a:srgbClr val="FFFFFF"/>
                  </a:solidFill>
                  <a:latin typeface="Aileron Bold"/>
                  <a:ea typeface="Aileron Bold"/>
                  <a:cs typeface="Aileron Bold"/>
                  <a:sym typeface="Aileron Bold"/>
                </a:rPr>
                <a:t>Cartões de Crédito </a:t>
              </a:r>
              <a:r>
                <a:rPr lang="en-US" sz="1600" b="1">
                  <a:solidFill>
                    <a:srgbClr val="B4CA96"/>
                  </a:solidFill>
                  <a:latin typeface="Aileron Bold"/>
                  <a:ea typeface="Aileron Bold"/>
                  <a:cs typeface="Aileron Bold"/>
                  <a:sym typeface="Aileron Bold"/>
                </a:rPr>
                <a:t>– </a:t>
              </a:r>
              <a:r>
                <a:rPr lang="en-US" sz="1600">
                  <a:solidFill>
                    <a:srgbClr val="B4CA96"/>
                  </a:solidFill>
                  <a:latin typeface="Aileron"/>
                  <a:ea typeface="Aileron"/>
                  <a:cs typeface="Aileron"/>
                  <a:sym typeface="Aileron"/>
                </a:rPr>
                <a:t>Opções de cartão com benefícios exclusivos para cooperados.</a:t>
              </a:r>
            </a:p>
          </p:txBody>
        </p:sp>
        <p:grpSp>
          <p:nvGrpSpPr>
            <p:cNvPr id="20" name="Group 20"/>
            <p:cNvGrpSpPr/>
            <p:nvPr/>
          </p:nvGrpSpPr>
          <p:grpSpPr>
            <a:xfrm>
              <a:off x="12069385" y="0"/>
              <a:ext cx="9422964" cy="4719454"/>
              <a:chOff x="0" y="0"/>
              <a:chExt cx="1861326" cy="932238"/>
            </a:xfrm>
          </p:grpSpPr>
          <p:sp>
            <p:nvSpPr>
              <p:cNvPr id="21" name="Freeform 21"/>
              <p:cNvSpPr/>
              <p:nvPr/>
            </p:nvSpPr>
            <p:spPr>
              <a:xfrm>
                <a:off x="0" y="0"/>
                <a:ext cx="1861326" cy="932238"/>
              </a:xfrm>
              <a:custGeom>
                <a:avLst/>
                <a:gdLst/>
                <a:ahLst/>
                <a:cxnLst/>
                <a:rect l="l" t="t" r="r" b="b"/>
                <a:pathLst>
                  <a:path w="1861326" h="932238">
                    <a:moveTo>
                      <a:pt x="47105" y="0"/>
                    </a:moveTo>
                    <a:lnTo>
                      <a:pt x="1814221" y="0"/>
                    </a:lnTo>
                    <a:cubicBezTo>
                      <a:pt x="1840237" y="0"/>
                      <a:pt x="1861326" y="21090"/>
                      <a:pt x="1861326" y="47105"/>
                    </a:cubicBezTo>
                    <a:lnTo>
                      <a:pt x="1861326" y="885133"/>
                    </a:lnTo>
                    <a:cubicBezTo>
                      <a:pt x="1861326" y="897626"/>
                      <a:pt x="1856363" y="909607"/>
                      <a:pt x="1847529" y="918441"/>
                    </a:cubicBezTo>
                    <a:cubicBezTo>
                      <a:pt x="1838695" y="927275"/>
                      <a:pt x="1826714" y="932238"/>
                      <a:pt x="1814221" y="932238"/>
                    </a:cubicBezTo>
                    <a:lnTo>
                      <a:pt x="47105" y="932238"/>
                    </a:lnTo>
                    <a:cubicBezTo>
                      <a:pt x="21090" y="932238"/>
                      <a:pt x="0" y="911148"/>
                      <a:pt x="0" y="885133"/>
                    </a:cubicBezTo>
                    <a:lnTo>
                      <a:pt x="0" y="47105"/>
                    </a:lnTo>
                    <a:cubicBezTo>
                      <a:pt x="0" y="21090"/>
                      <a:pt x="21090" y="0"/>
                      <a:pt x="47105" y="0"/>
                    </a:cubicBezTo>
                    <a:close/>
                  </a:path>
                </a:pathLst>
              </a:custGeom>
              <a:solidFill>
                <a:srgbClr val="1E4436"/>
              </a:solidFill>
            </p:spPr>
            <p:txBody>
              <a:bodyPr/>
              <a:lstStyle/>
              <a:p>
                <a:endParaRPr lang="en-US"/>
              </a:p>
            </p:txBody>
          </p:sp>
          <p:sp>
            <p:nvSpPr>
              <p:cNvPr id="22" name="TextBox 22"/>
              <p:cNvSpPr txBox="1"/>
              <p:nvPr/>
            </p:nvSpPr>
            <p:spPr>
              <a:xfrm>
                <a:off x="0" y="-38100"/>
                <a:ext cx="1861326" cy="970338"/>
              </a:xfrm>
              <a:prstGeom prst="rect">
                <a:avLst/>
              </a:prstGeom>
            </p:spPr>
            <p:txBody>
              <a:bodyPr lIns="50800" tIns="50800" rIns="50800" bIns="50800" rtlCol="0" anchor="ctr"/>
              <a:lstStyle/>
              <a:p>
                <a:pPr marL="345459" lvl="1" indent="-172729" algn="just">
                  <a:lnSpc>
                    <a:spcPts val="2240"/>
                  </a:lnSpc>
                  <a:spcBef>
                    <a:spcPct val="0"/>
                  </a:spcBef>
                  <a:buFont typeface="Arial"/>
                  <a:buChar char="•"/>
                </a:pPr>
                <a:r>
                  <a:rPr lang="en-US" sz="1600" b="1" u="none" strike="noStrike">
                    <a:solidFill>
                      <a:srgbClr val="FFFFFF"/>
                    </a:solidFill>
                    <a:latin typeface="Aileron Bold"/>
                    <a:ea typeface="Aileron Bold"/>
                    <a:cs typeface="Aileron Bold"/>
                    <a:sym typeface="Aileron Bold"/>
                  </a:rPr>
                  <a:t>PIX, TED e DOC</a:t>
                </a:r>
                <a:r>
                  <a:rPr lang="en-US" sz="1600" b="1" u="none" strike="noStrike">
                    <a:solidFill>
                      <a:srgbClr val="B4CA96"/>
                    </a:solidFill>
                    <a:latin typeface="Aileron Bold"/>
                    <a:ea typeface="Aileron Bold"/>
                    <a:cs typeface="Aileron Bold"/>
                    <a:sym typeface="Aileron Bold"/>
                  </a:rPr>
                  <a:t> –</a:t>
                </a:r>
                <a:r>
                  <a:rPr lang="en-US" sz="1600" u="none" strike="noStrike">
                    <a:solidFill>
                      <a:srgbClr val="B4CA96"/>
                    </a:solidFill>
                    <a:latin typeface="Aileron"/>
                    <a:ea typeface="Aileron"/>
                    <a:cs typeface="Aileron"/>
                    <a:sym typeface="Aileron"/>
                  </a:rPr>
                  <a:t> Transferências rápidas e seguras.</a:t>
                </a:r>
              </a:p>
              <a:p>
                <a:pPr marL="345459" lvl="1" indent="-172729" algn="just">
                  <a:lnSpc>
                    <a:spcPts val="2240"/>
                  </a:lnSpc>
                  <a:spcBef>
                    <a:spcPct val="0"/>
                  </a:spcBef>
                  <a:buFont typeface="Arial"/>
                  <a:buChar char="•"/>
                </a:pPr>
                <a:r>
                  <a:rPr lang="en-US" sz="1600" b="1" u="none" strike="noStrike">
                    <a:solidFill>
                      <a:srgbClr val="FFFFFF"/>
                    </a:solidFill>
                    <a:latin typeface="Aileron Bold"/>
                    <a:ea typeface="Aileron Bold"/>
                    <a:cs typeface="Aileron Bold"/>
                    <a:sym typeface="Aileron Bold"/>
                  </a:rPr>
                  <a:t>Boletos e Pagamentos </a:t>
                </a:r>
                <a:r>
                  <a:rPr lang="en-US" sz="1600" b="1" u="none" strike="noStrike">
                    <a:solidFill>
                      <a:srgbClr val="B4CA96"/>
                    </a:solidFill>
                    <a:latin typeface="Aileron Bold"/>
                    <a:ea typeface="Aileron Bold"/>
                    <a:cs typeface="Aileron Bold"/>
                    <a:sym typeface="Aileron Bold"/>
                  </a:rPr>
                  <a:t>–</a:t>
                </a:r>
                <a:r>
                  <a:rPr lang="en-US" sz="1600" u="none" strike="noStrike">
                    <a:solidFill>
                      <a:srgbClr val="B4CA96"/>
                    </a:solidFill>
                    <a:latin typeface="Aileron"/>
                    <a:ea typeface="Aileron"/>
                    <a:cs typeface="Aileron"/>
                    <a:sym typeface="Aileron"/>
                  </a:rPr>
                  <a:t> Emissão e pagamento de contas.</a:t>
                </a:r>
              </a:p>
              <a:p>
                <a:pPr marL="345459" lvl="1" indent="-172729" algn="just">
                  <a:lnSpc>
                    <a:spcPts val="2240"/>
                  </a:lnSpc>
                  <a:spcBef>
                    <a:spcPct val="0"/>
                  </a:spcBef>
                  <a:buFont typeface="Arial"/>
                  <a:buChar char="•"/>
                </a:pPr>
                <a:r>
                  <a:rPr lang="en-US" sz="1600" b="1" u="none" strike="noStrike">
                    <a:solidFill>
                      <a:srgbClr val="FFFFFF"/>
                    </a:solidFill>
                    <a:latin typeface="Aileron Bold"/>
                    <a:ea typeface="Aileron Bold"/>
                    <a:cs typeface="Aileron Bold"/>
                    <a:sym typeface="Aileron Bold"/>
                  </a:rPr>
                  <a:t>Investimentos e Previdência</a:t>
                </a:r>
                <a:r>
                  <a:rPr lang="en-US" sz="1600" b="1" u="none" strike="noStrike">
                    <a:solidFill>
                      <a:srgbClr val="B4CA96"/>
                    </a:solidFill>
                    <a:latin typeface="Aileron Bold"/>
                    <a:ea typeface="Aileron Bold"/>
                    <a:cs typeface="Aileron Bold"/>
                    <a:sym typeface="Aileron Bold"/>
                  </a:rPr>
                  <a:t> – </a:t>
                </a:r>
                <a:r>
                  <a:rPr lang="en-US" sz="1600" u="none" strike="noStrike">
                    <a:solidFill>
                      <a:srgbClr val="B4CA96"/>
                    </a:solidFill>
                    <a:latin typeface="Aileron"/>
                    <a:ea typeface="Aileron"/>
                    <a:cs typeface="Aileron"/>
                    <a:sym typeface="Aileron"/>
                  </a:rPr>
                  <a:t>Planos de investimento e aposentadoria.</a:t>
                </a:r>
              </a:p>
              <a:p>
                <a:pPr marL="345459" lvl="1" indent="-172729" algn="just">
                  <a:lnSpc>
                    <a:spcPts val="2240"/>
                  </a:lnSpc>
                  <a:spcBef>
                    <a:spcPct val="0"/>
                  </a:spcBef>
                  <a:buFont typeface="Arial"/>
                  <a:buChar char="•"/>
                </a:pPr>
                <a:r>
                  <a:rPr lang="en-US" sz="1600" b="1" u="none" strike="noStrike">
                    <a:solidFill>
                      <a:srgbClr val="FFFFFF"/>
                    </a:solidFill>
                    <a:latin typeface="Aileron Bold"/>
                    <a:ea typeface="Aileron Bold"/>
                    <a:cs typeface="Aileron Bold"/>
                    <a:sym typeface="Aileron Bold"/>
                  </a:rPr>
                  <a:t>Seguro e Consórcios</a:t>
                </a:r>
                <a:r>
                  <a:rPr lang="en-US" sz="1600" b="1" u="none" strike="noStrike">
                    <a:solidFill>
                      <a:srgbClr val="B4CA96"/>
                    </a:solidFill>
                    <a:latin typeface="Aileron Bold"/>
                    <a:ea typeface="Aileron Bold"/>
                    <a:cs typeface="Aileron Bold"/>
                    <a:sym typeface="Aileron Bold"/>
                  </a:rPr>
                  <a:t> –</a:t>
                </a:r>
                <a:r>
                  <a:rPr lang="en-US" sz="1600" u="none" strike="noStrike">
                    <a:solidFill>
                      <a:srgbClr val="B4CA96"/>
                    </a:solidFill>
                    <a:latin typeface="Aileron"/>
                    <a:ea typeface="Aileron"/>
                    <a:cs typeface="Aileron"/>
                    <a:sym typeface="Aileron"/>
                  </a:rPr>
                  <a:t> Proteção financeira para cooperados.</a:t>
                </a:r>
              </a:p>
            </p:txBody>
          </p:sp>
        </p:grpSp>
        <p:grpSp>
          <p:nvGrpSpPr>
            <p:cNvPr id="23" name="Group 23"/>
            <p:cNvGrpSpPr/>
            <p:nvPr/>
          </p:nvGrpSpPr>
          <p:grpSpPr>
            <a:xfrm>
              <a:off x="12031006" y="0"/>
              <a:ext cx="9422964" cy="972996"/>
              <a:chOff x="0" y="0"/>
              <a:chExt cx="1861326" cy="192197"/>
            </a:xfrm>
          </p:grpSpPr>
          <p:sp>
            <p:nvSpPr>
              <p:cNvPr id="24" name="Freeform 24"/>
              <p:cNvSpPr/>
              <p:nvPr/>
            </p:nvSpPr>
            <p:spPr>
              <a:xfrm>
                <a:off x="0" y="0"/>
                <a:ext cx="1861326" cy="192197"/>
              </a:xfrm>
              <a:custGeom>
                <a:avLst/>
                <a:gdLst/>
                <a:ahLst/>
                <a:cxnLst/>
                <a:rect l="l" t="t" r="r" b="b"/>
                <a:pathLst>
                  <a:path w="1861326" h="192197">
                    <a:moveTo>
                      <a:pt x="96098" y="0"/>
                    </a:moveTo>
                    <a:lnTo>
                      <a:pt x="1765228" y="0"/>
                    </a:lnTo>
                    <a:cubicBezTo>
                      <a:pt x="1818301" y="0"/>
                      <a:pt x="1861326" y="43025"/>
                      <a:pt x="1861326" y="96098"/>
                    </a:cubicBezTo>
                    <a:lnTo>
                      <a:pt x="1861326" y="96098"/>
                    </a:lnTo>
                    <a:cubicBezTo>
                      <a:pt x="1861326" y="121585"/>
                      <a:pt x="1851202" y="146028"/>
                      <a:pt x="1833180" y="164050"/>
                    </a:cubicBezTo>
                    <a:cubicBezTo>
                      <a:pt x="1815158" y="182072"/>
                      <a:pt x="1790715" y="192197"/>
                      <a:pt x="1765228"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25" name="TextBox 25"/>
              <p:cNvSpPr txBox="1"/>
              <p:nvPr/>
            </p:nvSpPr>
            <p:spPr>
              <a:xfrm>
                <a:off x="0" y="-47625"/>
                <a:ext cx="1861326" cy="239822"/>
              </a:xfrm>
              <a:prstGeom prst="rect">
                <a:avLst/>
              </a:prstGeom>
            </p:spPr>
            <p:txBody>
              <a:bodyPr lIns="50800" tIns="50800" rIns="50800" bIns="50800" rtlCol="0" anchor="ctr"/>
              <a:lstStyle/>
              <a:p>
                <a:pPr algn="ctr">
                  <a:lnSpc>
                    <a:spcPts val="3360"/>
                  </a:lnSpc>
                </a:pPr>
                <a:endParaRPr/>
              </a:p>
            </p:txBody>
          </p:sp>
        </p:grpSp>
        <p:sp>
          <p:nvSpPr>
            <p:cNvPr id="26" name="TextBox 26"/>
            <p:cNvSpPr txBox="1"/>
            <p:nvPr/>
          </p:nvSpPr>
          <p:spPr>
            <a:xfrm>
              <a:off x="14129492" y="211121"/>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Serviços Bancários</a:t>
              </a:r>
            </a:p>
          </p:txBody>
        </p:sp>
        <p:grpSp>
          <p:nvGrpSpPr>
            <p:cNvPr id="27" name="Group 27"/>
            <p:cNvGrpSpPr/>
            <p:nvPr/>
          </p:nvGrpSpPr>
          <p:grpSpPr>
            <a:xfrm>
              <a:off x="6559999" y="5836044"/>
              <a:ext cx="9422964" cy="2783055"/>
              <a:chOff x="0" y="0"/>
              <a:chExt cx="1861326" cy="549739"/>
            </a:xfrm>
          </p:grpSpPr>
          <p:sp>
            <p:nvSpPr>
              <p:cNvPr id="28" name="Freeform 28"/>
              <p:cNvSpPr/>
              <p:nvPr/>
            </p:nvSpPr>
            <p:spPr>
              <a:xfrm>
                <a:off x="0" y="0"/>
                <a:ext cx="1861326" cy="549739"/>
              </a:xfrm>
              <a:custGeom>
                <a:avLst/>
                <a:gdLst/>
                <a:ahLst/>
                <a:cxnLst/>
                <a:rect l="l" t="t" r="r" b="b"/>
                <a:pathLst>
                  <a:path w="1861326" h="549739">
                    <a:moveTo>
                      <a:pt x="47105" y="0"/>
                    </a:moveTo>
                    <a:lnTo>
                      <a:pt x="1814221" y="0"/>
                    </a:lnTo>
                    <a:cubicBezTo>
                      <a:pt x="1840237" y="0"/>
                      <a:pt x="1861326" y="21090"/>
                      <a:pt x="1861326" y="47105"/>
                    </a:cubicBezTo>
                    <a:lnTo>
                      <a:pt x="1861326" y="502634"/>
                    </a:lnTo>
                    <a:cubicBezTo>
                      <a:pt x="1861326" y="528650"/>
                      <a:pt x="1840237" y="549739"/>
                      <a:pt x="1814221" y="549739"/>
                    </a:cubicBezTo>
                    <a:lnTo>
                      <a:pt x="47105" y="549739"/>
                    </a:lnTo>
                    <a:cubicBezTo>
                      <a:pt x="21090" y="549739"/>
                      <a:pt x="0" y="528650"/>
                      <a:pt x="0" y="502634"/>
                    </a:cubicBezTo>
                    <a:lnTo>
                      <a:pt x="0" y="47105"/>
                    </a:lnTo>
                    <a:cubicBezTo>
                      <a:pt x="0" y="21090"/>
                      <a:pt x="21090" y="0"/>
                      <a:pt x="47105" y="0"/>
                    </a:cubicBezTo>
                    <a:close/>
                  </a:path>
                </a:pathLst>
              </a:custGeom>
              <a:solidFill>
                <a:srgbClr val="1E4436"/>
              </a:solidFill>
            </p:spPr>
            <p:txBody>
              <a:bodyPr/>
              <a:lstStyle/>
              <a:p>
                <a:endParaRPr lang="en-US"/>
              </a:p>
            </p:txBody>
          </p:sp>
          <p:sp>
            <p:nvSpPr>
              <p:cNvPr id="29" name="TextBox 29"/>
              <p:cNvSpPr txBox="1"/>
              <p:nvPr/>
            </p:nvSpPr>
            <p:spPr>
              <a:xfrm>
                <a:off x="0" y="-38100"/>
                <a:ext cx="1861326" cy="587839"/>
              </a:xfrm>
              <a:prstGeom prst="rect">
                <a:avLst/>
              </a:prstGeom>
            </p:spPr>
            <p:txBody>
              <a:bodyPr lIns="50800" tIns="50800" rIns="50800" bIns="50800" rtlCol="0" anchor="ctr"/>
              <a:lstStyle/>
              <a:p>
                <a:pPr algn="just">
                  <a:lnSpc>
                    <a:spcPts val="2240"/>
                  </a:lnSpc>
                  <a:spcBef>
                    <a:spcPct val="0"/>
                  </a:spcBef>
                </a:pPr>
                <a:endParaRPr/>
              </a:p>
            </p:txBody>
          </p:sp>
        </p:grpSp>
        <p:grpSp>
          <p:nvGrpSpPr>
            <p:cNvPr id="30" name="Group 30"/>
            <p:cNvGrpSpPr/>
            <p:nvPr/>
          </p:nvGrpSpPr>
          <p:grpSpPr>
            <a:xfrm>
              <a:off x="6521621" y="5836044"/>
              <a:ext cx="9422964" cy="972996"/>
              <a:chOff x="0" y="0"/>
              <a:chExt cx="1861326" cy="192197"/>
            </a:xfrm>
          </p:grpSpPr>
          <p:sp>
            <p:nvSpPr>
              <p:cNvPr id="31" name="Freeform 31"/>
              <p:cNvSpPr/>
              <p:nvPr/>
            </p:nvSpPr>
            <p:spPr>
              <a:xfrm>
                <a:off x="0" y="0"/>
                <a:ext cx="1861326" cy="192197"/>
              </a:xfrm>
              <a:custGeom>
                <a:avLst/>
                <a:gdLst/>
                <a:ahLst/>
                <a:cxnLst/>
                <a:rect l="l" t="t" r="r" b="b"/>
                <a:pathLst>
                  <a:path w="1861326" h="192197">
                    <a:moveTo>
                      <a:pt x="96098" y="0"/>
                    </a:moveTo>
                    <a:lnTo>
                      <a:pt x="1765228" y="0"/>
                    </a:lnTo>
                    <a:cubicBezTo>
                      <a:pt x="1818301" y="0"/>
                      <a:pt x="1861326" y="43025"/>
                      <a:pt x="1861326" y="96098"/>
                    </a:cubicBezTo>
                    <a:lnTo>
                      <a:pt x="1861326" y="96098"/>
                    </a:lnTo>
                    <a:cubicBezTo>
                      <a:pt x="1861326" y="121585"/>
                      <a:pt x="1851202" y="146028"/>
                      <a:pt x="1833180" y="164050"/>
                    </a:cubicBezTo>
                    <a:cubicBezTo>
                      <a:pt x="1815158" y="182072"/>
                      <a:pt x="1790715" y="192197"/>
                      <a:pt x="1765228"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32" name="TextBox 32"/>
              <p:cNvSpPr txBox="1"/>
              <p:nvPr/>
            </p:nvSpPr>
            <p:spPr>
              <a:xfrm>
                <a:off x="0" y="-47625"/>
                <a:ext cx="1861326" cy="239822"/>
              </a:xfrm>
              <a:prstGeom prst="rect">
                <a:avLst/>
              </a:prstGeom>
            </p:spPr>
            <p:txBody>
              <a:bodyPr lIns="50800" tIns="50800" rIns="50800" bIns="50800" rtlCol="0" anchor="ctr"/>
              <a:lstStyle/>
              <a:p>
                <a:pPr algn="ctr">
                  <a:lnSpc>
                    <a:spcPts val="3360"/>
                  </a:lnSpc>
                </a:pPr>
                <a:endParaRPr/>
              </a:p>
            </p:txBody>
          </p:sp>
        </p:grpSp>
        <p:sp>
          <p:nvSpPr>
            <p:cNvPr id="33" name="TextBox 33"/>
            <p:cNvSpPr txBox="1"/>
            <p:nvPr/>
          </p:nvSpPr>
          <p:spPr>
            <a:xfrm>
              <a:off x="8507581" y="6047165"/>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Canais de Atendimento</a:t>
              </a:r>
            </a:p>
          </p:txBody>
        </p:sp>
        <p:sp>
          <p:nvSpPr>
            <p:cNvPr id="34" name="TextBox 34"/>
            <p:cNvSpPr txBox="1"/>
            <p:nvPr/>
          </p:nvSpPr>
          <p:spPr>
            <a:xfrm>
              <a:off x="6521621" y="7012240"/>
              <a:ext cx="9422964" cy="1457113"/>
            </a:xfrm>
            <a:prstGeom prst="rect">
              <a:avLst/>
            </a:prstGeom>
          </p:spPr>
          <p:txBody>
            <a:bodyPr lIns="0" tIns="0" rIns="0" bIns="0" rtlCol="0" anchor="t">
              <a:spAutoFit/>
            </a:bodyPr>
            <a:lstStyle/>
            <a:p>
              <a:pPr marL="345439" lvl="1" indent="-172720" algn="just">
                <a:lnSpc>
                  <a:spcPts val="2239"/>
                </a:lnSpc>
                <a:buFont typeface="Arial"/>
                <a:buChar char="•"/>
              </a:pPr>
              <a:r>
                <a:rPr lang="en-US" sz="1599" b="1">
                  <a:solidFill>
                    <a:srgbClr val="FFFFFF"/>
                  </a:solidFill>
                  <a:latin typeface="Aileron Bold"/>
                  <a:ea typeface="Aileron Bold"/>
                  <a:cs typeface="Aileron Bold"/>
                  <a:sym typeface="Aileron Bold"/>
                </a:rPr>
                <a:t>Agências Físicas</a:t>
              </a:r>
              <a:r>
                <a:rPr lang="en-US" sz="1599">
                  <a:solidFill>
                    <a:srgbClr val="FFFFFF"/>
                  </a:solidFill>
                  <a:latin typeface="Aileron"/>
                  <a:ea typeface="Aileron"/>
                  <a:cs typeface="Aileron"/>
                  <a:sym typeface="Aileron"/>
                </a:rPr>
                <a:t> </a:t>
              </a:r>
              <a:r>
                <a:rPr lang="en-US" sz="1599">
                  <a:solidFill>
                    <a:srgbClr val="B4CA96"/>
                  </a:solidFill>
                  <a:latin typeface="Aileron"/>
                  <a:ea typeface="Aileron"/>
                  <a:cs typeface="Aileron"/>
                  <a:sym typeface="Aileron"/>
                </a:rPr>
                <a:t>– Atendimento presencial na matriz e nas 5 filiais.</a:t>
              </a:r>
            </a:p>
            <a:p>
              <a:pPr marL="345439" lvl="1" indent="-172720" algn="just">
                <a:lnSpc>
                  <a:spcPts val="2239"/>
                </a:lnSpc>
                <a:buFont typeface="Arial"/>
                <a:buChar char="•"/>
              </a:pPr>
              <a:r>
                <a:rPr lang="en-US" sz="1599" b="1">
                  <a:solidFill>
                    <a:srgbClr val="FFFFFF"/>
                  </a:solidFill>
                  <a:latin typeface="Aileron Bold"/>
                  <a:ea typeface="Aileron Bold"/>
                  <a:cs typeface="Aileron Bold"/>
                  <a:sym typeface="Aileron Bold"/>
                </a:rPr>
                <a:t>Aplicativo e Internet Banking</a:t>
              </a:r>
              <a:r>
                <a:rPr lang="en-US" sz="1599">
                  <a:solidFill>
                    <a:srgbClr val="FFFFFF"/>
                  </a:solidFill>
                  <a:latin typeface="Aileron"/>
                  <a:ea typeface="Aileron"/>
                  <a:cs typeface="Aileron"/>
                  <a:sym typeface="Aileron"/>
                </a:rPr>
                <a:t> </a:t>
              </a:r>
              <a:r>
                <a:rPr lang="en-US" sz="1599">
                  <a:solidFill>
                    <a:srgbClr val="B4CA96"/>
                  </a:solidFill>
                  <a:latin typeface="Aileron"/>
                  <a:ea typeface="Aileron"/>
                  <a:cs typeface="Aileron"/>
                  <a:sym typeface="Aileron"/>
                </a:rPr>
                <a:t>– Acesso remoto aos serviços bancários.</a:t>
              </a:r>
            </a:p>
            <a:p>
              <a:pPr marL="345439" lvl="1" indent="-172720" algn="just">
                <a:lnSpc>
                  <a:spcPts val="2239"/>
                </a:lnSpc>
                <a:buFont typeface="Arial"/>
                <a:buChar char="•"/>
              </a:pPr>
              <a:r>
                <a:rPr lang="en-US" sz="1599" b="1">
                  <a:solidFill>
                    <a:srgbClr val="FFFFFF"/>
                  </a:solidFill>
                  <a:latin typeface="Aileron Bold"/>
                  <a:ea typeface="Aileron Bold"/>
                  <a:cs typeface="Aileron Bold"/>
                  <a:sym typeface="Aileron Bold"/>
                </a:rPr>
                <a:t>Central de Atendimento</a:t>
              </a:r>
              <a:r>
                <a:rPr lang="en-US" sz="1599">
                  <a:solidFill>
                    <a:srgbClr val="FFFFFF"/>
                  </a:solidFill>
                  <a:latin typeface="Aileron"/>
                  <a:ea typeface="Aileron"/>
                  <a:cs typeface="Aileron"/>
                  <a:sym typeface="Aileron"/>
                </a:rPr>
                <a:t> </a:t>
              </a:r>
              <a:r>
                <a:rPr lang="en-US" sz="1599">
                  <a:solidFill>
                    <a:srgbClr val="B4CA96"/>
                  </a:solidFill>
                  <a:latin typeface="Aileron"/>
                  <a:ea typeface="Aileron"/>
                  <a:cs typeface="Aileron"/>
                  <a:sym typeface="Aileron"/>
                </a:rPr>
                <a:t>– Suporte telefônico e via chat.</a:t>
              </a:r>
            </a:p>
            <a:p>
              <a:pPr algn="just">
                <a:lnSpc>
                  <a:spcPts val="2239"/>
                </a:lnSpc>
              </a:pPr>
              <a:endParaRPr lang="en-US" sz="1599">
                <a:solidFill>
                  <a:srgbClr val="B4CA96"/>
                </a:solidFill>
                <a:latin typeface="Aileron"/>
                <a:ea typeface="Aileron"/>
                <a:cs typeface="Aileron"/>
                <a:sym typeface="Ailero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879023" y="187960"/>
            <a:ext cx="10529953" cy="1228090"/>
          </a:xfrm>
          <a:prstGeom prst="rect">
            <a:avLst/>
          </a:prstGeom>
        </p:spPr>
        <p:txBody>
          <a:bodyPr lIns="0" tIns="0" rIns="0" bIns="0" rtlCol="0" anchor="t">
            <a:spAutoFit/>
          </a:bodyPr>
          <a:lstStyle/>
          <a:p>
            <a:pPr marL="0" lvl="0" indent="0" algn="ctr">
              <a:lnSpc>
                <a:spcPts val="4879"/>
              </a:lnSpc>
              <a:spcBef>
                <a:spcPct val="0"/>
              </a:spcBef>
            </a:pPr>
            <a:r>
              <a:rPr lang="en-US" sz="3999" b="1">
                <a:solidFill>
                  <a:srgbClr val="FCFFFB"/>
                </a:solidFill>
                <a:latin typeface="Montserrat Heavy"/>
                <a:ea typeface="Montserrat Heavy"/>
                <a:cs typeface="Montserrat Heavy"/>
                <a:sym typeface="Montserrat Heavy"/>
              </a:rPr>
              <a:t>Estrutura Or</a:t>
            </a:r>
            <a:r>
              <a:rPr lang="en-US" sz="3999" b="1" u="none" strike="noStrike">
                <a:solidFill>
                  <a:srgbClr val="FCFFFB"/>
                </a:solidFill>
                <a:latin typeface="Montserrat Heavy"/>
                <a:ea typeface="Montserrat Heavy"/>
                <a:cs typeface="Montserrat Heavy"/>
                <a:sym typeface="Montserrat Heavy"/>
              </a:rPr>
              <a:t>ganizacional da CoopCred</a:t>
            </a:r>
          </a:p>
        </p:txBody>
      </p:sp>
      <p:sp>
        <p:nvSpPr>
          <p:cNvPr id="4" name="TextBox 4"/>
          <p:cNvSpPr txBox="1"/>
          <p:nvPr/>
        </p:nvSpPr>
        <p:spPr>
          <a:xfrm>
            <a:off x="1901554" y="1580516"/>
            <a:ext cx="14219341" cy="549909"/>
          </a:xfrm>
          <a:prstGeom prst="rect">
            <a:avLst/>
          </a:prstGeom>
        </p:spPr>
        <p:txBody>
          <a:bodyPr lIns="0" tIns="0" rIns="0" bIns="0" rtlCol="0" anchor="t">
            <a:spAutoFit/>
          </a:bodyPr>
          <a:lstStyle/>
          <a:p>
            <a:pPr algn="just">
              <a:lnSpc>
                <a:spcPts val="2240"/>
              </a:lnSpc>
            </a:pPr>
            <a:r>
              <a:rPr lang="en-US" sz="1600">
                <a:solidFill>
                  <a:srgbClr val="FFFFFF"/>
                </a:solidFill>
                <a:latin typeface="Aileron"/>
                <a:ea typeface="Aileron"/>
                <a:cs typeface="Aileron"/>
                <a:sym typeface="Aileron"/>
              </a:rPr>
              <a:t>A distribuição dos colaboradores da CoopCred está organizada entre a matriz e as filiais. A matriz, localizada em Uberaba - MG, conta com 150 funcionários. As cinco filiais, situadas em diferentes cidades do interior de Minas Gerais, possuem 40 colaboradores cada, totalizando </a:t>
            </a:r>
            <a:r>
              <a:rPr lang="en-US" sz="1600" b="1">
                <a:solidFill>
                  <a:srgbClr val="FFFFFF"/>
                </a:solidFill>
                <a:latin typeface="Aileron Bold"/>
                <a:ea typeface="Aileron Bold"/>
                <a:cs typeface="Aileron Bold"/>
                <a:sym typeface="Aileron Bold"/>
              </a:rPr>
              <a:t>350</a:t>
            </a:r>
            <a:r>
              <a:rPr lang="en-US" sz="1600">
                <a:solidFill>
                  <a:srgbClr val="FFFFFF"/>
                </a:solidFill>
                <a:latin typeface="Aileron"/>
                <a:ea typeface="Aileron"/>
                <a:cs typeface="Aileron"/>
                <a:sym typeface="Aileron"/>
              </a:rPr>
              <a:t> funcionários em toda a empresa.</a:t>
            </a:r>
          </a:p>
        </p:txBody>
      </p:sp>
      <p:sp>
        <p:nvSpPr>
          <p:cNvPr id="5" name="TextBox 5"/>
          <p:cNvSpPr txBox="1"/>
          <p:nvPr/>
        </p:nvSpPr>
        <p:spPr>
          <a:xfrm>
            <a:off x="6033952" y="2530475"/>
            <a:ext cx="5778996" cy="596900"/>
          </a:xfrm>
          <a:prstGeom prst="rect">
            <a:avLst/>
          </a:prstGeom>
        </p:spPr>
        <p:txBody>
          <a:bodyPr lIns="0" tIns="0" rIns="0" bIns="0" rtlCol="0" anchor="t">
            <a:spAutoFit/>
          </a:bodyPr>
          <a:lstStyle/>
          <a:p>
            <a:pPr algn="ctr">
              <a:lnSpc>
                <a:spcPts val="4900"/>
              </a:lnSpc>
            </a:pPr>
            <a:r>
              <a:rPr lang="en-US" sz="3500" b="1">
                <a:solidFill>
                  <a:srgbClr val="FFFFFF"/>
                </a:solidFill>
                <a:latin typeface="Open Sans Bold"/>
                <a:ea typeface="Open Sans Bold"/>
                <a:cs typeface="Open Sans Bold"/>
                <a:sym typeface="Open Sans Bold"/>
              </a:rPr>
              <a:t>Departamentos Principais</a:t>
            </a:r>
          </a:p>
        </p:txBody>
      </p:sp>
      <p:sp>
        <p:nvSpPr>
          <p:cNvPr id="6" name="TextBox 6"/>
          <p:cNvSpPr txBox="1"/>
          <p:nvPr/>
        </p:nvSpPr>
        <p:spPr>
          <a:xfrm>
            <a:off x="6263204" y="3155950"/>
            <a:ext cx="5355878" cy="297180"/>
          </a:xfrm>
          <a:prstGeom prst="rect">
            <a:avLst/>
          </a:prstGeom>
        </p:spPr>
        <p:txBody>
          <a:bodyPr lIns="0" tIns="0" rIns="0" bIns="0" rtlCol="0" anchor="t">
            <a:spAutoFit/>
          </a:bodyPr>
          <a:lstStyle/>
          <a:p>
            <a:pPr algn="ctr">
              <a:lnSpc>
                <a:spcPts val="2520"/>
              </a:lnSpc>
            </a:pPr>
            <a:r>
              <a:rPr lang="en-US" sz="1800">
                <a:solidFill>
                  <a:srgbClr val="FFFFFF"/>
                </a:solidFill>
                <a:latin typeface="Open Sans"/>
                <a:ea typeface="Open Sans"/>
                <a:cs typeface="Open Sans"/>
                <a:sym typeface="Open Sans"/>
              </a:rPr>
              <a:t>Distribuição dos Funcionários por Setor e Unidade</a:t>
            </a:r>
          </a:p>
        </p:txBody>
      </p:sp>
      <p:grpSp>
        <p:nvGrpSpPr>
          <p:cNvPr id="7" name="Group 7"/>
          <p:cNvGrpSpPr/>
          <p:nvPr/>
        </p:nvGrpSpPr>
        <p:grpSpPr>
          <a:xfrm>
            <a:off x="0" y="3719830"/>
            <a:ext cx="18288000" cy="6567170"/>
            <a:chOff x="0" y="0"/>
            <a:chExt cx="24384000" cy="8756226"/>
          </a:xfrm>
        </p:grpSpPr>
        <p:grpSp>
          <p:nvGrpSpPr>
            <p:cNvPr id="8" name="Group 8"/>
            <p:cNvGrpSpPr/>
            <p:nvPr/>
          </p:nvGrpSpPr>
          <p:grpSpPr>
            <a:xfrm>
              <a:off x="3553469" y="0"/>
              <a:ext cx="5792229" cy="3278944"/>
              <a:chOff x="0" y="0"/>
              <a:chExt cx="1144144" cy="647693"/>
            </a:xfrm>
          </p:grpSpPr>
          <p:sp>
            <p:nvSpPr>
              <p:cNvPr id="9" name="Freeform 9"/>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10" name="TextBox 10"/>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3529878" y="0"/>
              <a:ext cx="5792229" cy="972996"/>
              <a:chOff x="0" y="0"/>
              <a:chExt cx="1144144" cy="192197"/>
            </a:xfrm>
          </p:grpSpPr>
          <p:sp>
            <p:nvSpPr>
              <p:cNvPr id="12" name="Freeform 12"/>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13" name="TextBox 13"/>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9884841" y="0"/>
              <a:ext cx="5792229" cy="3278944"/>
              <a:chOff x="0" y="0"/>
              <a:chExt cx="1144144" cy="647693"/>
            </a:xfrm>
          </p:grpSpPr>
          <p:sp>
            <p:nvSpPr>
              <p:cNvPr id="15" name="Freeform 15"/>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16" name="TextBox 16"/>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a:off x="9861250" y="0"/>
              <a:ext cx="5792229" cy="972996"/>
              <a:chOff x="0" y="0"/>
              <a:chExt cx="1144144" cy="192197"/>
            </a:xfrm>
          </p:grpSpPr>
          <p:sp>
            <p:nvSpPr>
              <p:cNvPr id="18" name="Freeform 18"/>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19" name="TextBox 19"/>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grpSp>
          <p:nvGrpSpPr>
            <p:cNvPr id="20" name="Group 20"/>
            <p:cNvGrpSpPr/>
            <p:nvPr/>
          </p:nvGrpSpPr>
          <p:grpSpPr>
            <a:xfrm>
              <a:off x="0" y="7384626"/>
              <a:ext cx="24384000" cy="1371600"/>
              <a:chOff x="0" y="0"/>
              <a:chExt cx="4816593" cy="270933"/>
            </a:xfrm>
          </p:grpSpPr>
          <p:sp>
            <p:nvSpPr>
              <p:cNvPr id="21" name="Freeform 21"/>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315E41"/>
              </a:solidFill>
            </p:spPr>
            <p:txBody>
              <a:bodyPr/>
              <a:lstStyle/>
              <a:p>
                <a:endParaRPr lang="en-US"/>
              </a:p>
            </p:txBody>
          </p:sp>
          <p:sp>
            <p:nvSpPr>
              <p:cNvPr id="22" name="TextBox 22"/>
              <p:cNvSpPr txBox="1"/>
              <p:nvPr/>
            </p:nvSpPr>
            <p:spPr>
              <a:xfrm>
                <a:off x="0" y="-47625"/>
                <a:ext cx="4816593" cy="318558"/>
              </a:xfrm>
              <a:prstGeom prst="rect">
                <a:avLst/>
              </a:prstGeom>
            </p:spPr>
            <p:txBody>
              <a:bodyPr lIns="50800" tIns="50800" rIns="50800" bIns="50800" rtlCol="0" anchor="ctr"/>
              <a:lstStyle/>
              <a:p>
                <a:pPr algn="ctr">
                  <a:lnSpc>
                    <a:spcPts val="3360"/>
                  </a:lnSpc>
                </a:pPr>
                <a:endParaRPr/>
              </a:p>
            </p:txBody>
          </p:sp>
        </p:grpSp>
        <p:grpSp>
          <p:nvGrpSpPr>
            <p:cNvPr id="23" name="Group 23"/>
            <p:cNvGrpSpPr/>
            <p:nvPr/>
          </p:nvGrpSpPr>
          <p:grpSpPr>
            <a:xfrm>
              <a:off x="3577060" y="3534351"/>
              <a:ext cx="5792229" cy="3278944"/>
              <a:chOff x="0" y="0"/>
              <a:chExt cx="1144144" cy="647693"/>
            </a:xfrm>
          </p:grpSpPr>
          <p:sp>
            <p:nvSpPr>
              <p:cNvPr id="24" name="Freeform 24"/>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25" name="TextBox 25"/>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26" name="Group 26"/>
            <p:cNvGrpSpPr/>
            <p:nvPr/>
          </p:nvGrpSpPr>
          <p:grpSpPr>
            <a:xfrm>
              <a:off x="3553469" y="3534351"/>
              <a:ext cx="5792229" cy="972996"/>
              <a:chOff x="0" y="0"/>
              <a:chExt cx="1144144" cy="192197"/>
            </a:xfrm>
          </p:grpSpPr>
          <p:sp>
            <p:nvSpPr>
              <p:cNvPr id="27" name="Freeform 27"/>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28" name="TextBox 28"/>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grpSp>
          <p:nvGrpSpPr>
            <p:cNvPr id="29" name="Group 29"/>
            <p:cNvGrpSpPr/>
            <p:nvPr/>
          </p:nvGrpSpPr>
          <p:grpSpPr>
            <a:xfrm>
              <a:off x="9908432" y="3534351"/>
              <a:ext cx="5792229" cy="3278944"/>
              <a:chOff x="0" y="0"/>
              <a:chExt cx="1144144" cy="647693"/>
            </a:xfrm>
          </p:grpSpPr>
          <p:sp>
            <p:nvSpPr>
              <p:cNvPr id="30" name="Freeform 30"/>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31" name="TextBox 31"/>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32" name="Group 32"/>
            <p:cNvGrpSpPr/>
            <p:nvPr/>
          </p:nvGrpSpPr>
          <p:grpSpPr>
            <a:xfrm>
              <a:off x="9884841" y="3534351"/>
              <a:ext cx="5792229" cy="972996"/>
              <a:chOff x="0" y="0"/>
              <a:chExt cx="1144144" cy="192197"/>
            </a:xfrm>
          </p:grpSpPr>
          <p:sp>
            <p:nvSpPr>
              <p:cNvPr id="33" name="Freeform 33"/>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34" name="TextBox 34"/>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sp>
          <p:nvSpPr>
            <p:cNvPr id="35" name="Freeform 35"/>
            <p:cNvSpPr/>
            <p:nvPr/>
          </p:nvSpPr>
          <p:spPr>
            <a:xfrm>
              <a:off x="1216856" y="7678343"/>
              <a:ext cx="2905402" cy="862754"/>
            </a:xfrm>
            <a:custGeom>
              <a:avLst/>
              <a:gdLst/>
              <a:ahLst/>
              <a:cxnLst/>
              <a:rect l="l" t="t" r="r" b="b"/>
              <a:pathLst>
                <a:path w="2905402" h="862754">
                  <a:moveTo>
                    <a:pt x="0" y="0"/>
                  </a:moveTo>
                  <a:lnTo>
                    <a:pt x="2905402" y="0"/>
                  </a:lnTo>
                  <a:lnTo>
                    <a:pt x="2905402" y="862754"/>
                  </a:lnTo>
                  <a:lnTo>
                    <a:pt x="0" y="8627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6" name="Freeform 36"/>
            <p:cNvSpPr/>
            <p:nvPr/>
          </p:nvSpPr>
          <p:spPr>
            <a:xfrm>
              <a:off x="19878496" y="7678343"/>
              <a:ext cx="2905402" cy="862754"/>
            </a:xfrm>
            <a:custGeom>
              <a:avLst/>
              <a:gdLst/>
              <a:ahLst/>
              <a:cxnLst/>
              <a:rect l="l" t="t" r="r" b="b"/>
              <a:pathLst>
                <a:path w="2905402" h="862754">
                  <a:moveTo>
                    <a:pt x="0" y="0"/>
                  </a:moveTo>
                  <a:lnTo>
                    <a:pt x="2905402" y="0"/>
                  </a:lnTo>
                  <a:lnTo>
                    <a:pt x="2905402" y="862754"/>
                  </a:lnTo>
                  <a:lnTo>
                    <a:pt x="0" y="8627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7" name="Freeform 37"/>
            <p:cNvSpPr/>
            <p:nvPr/>
          </p:nvSpPr>
          <p:spPr>
            <a:xfrm>
              <a:off x="11293552" y="7934450"/>
              <a:ext cx="2351191" cy="350541"/>
            </a:xfrm>
            <a:custGeom>
              <a:avLst/>
              <a:gdLst/>
              <a:ahLst/>
              <a:cxnLst/>
              <a:rect l="l" t="t" r="r" b="b"/>
              <a:pathLst>
                <a:path w="2351191" h="350541">
                  <a:moveTo>
                    <a:pt x="0" y="0"/>
                  </a:moveTo>
                  <a:lnTo>
                    <a:pt x="2351191" y="0"/>
                  </a:lnTo>
                  <a:lnTo>
                    <a:pt x="2351191" y="350541"/>
                  </a:lnTo>
                  <a:lnTo>
                    <a:pt x="0" y="350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8" name="Freeform 38"/>
            <p:cNvSpPr/>
            <p:nvPr/>
          </p:nvSpPr>
          <p:spPr>
            <a:xfrm>
              <a:off x="23012400" y="7463214"/>
              <a:ext cx="1293012" cy="1293012"/>
            </a:xfrm>
            <a:custGeom>
              <a:avLst/>
              <a:gdLst/>
              <a:ahLst/>
              <a:cxnLst/>
              <a:rect l="l" t="t" r="r" b="b"/>
              <a:pathLst>
                <a:path w="1293012" h="1293012">
                  <a:moveTo>
                    <a:pt x="0" y="0"/>
                  </a:moveTo>
                  <a:lnTo>
                    <a:pt x="1293012" y="0"/>
                  </a:lnTo>
                  <a:lnTo>
                    <a:pt x="1293012" y="1293012"/>
                  </a:lnTo>
                  <a:lnTo>
                    <a:pt x="0" y="1293012"/>
                  </a:lnTo>
                  <a:lnTo>
                    <a:pt x="0" y="0"/>
                  </a:lnTo>
                  <a:close/>
                </a:path>
              </a:pathLst>
            </a:custGeom>
            <a:blipFill>
              <a:blip r:embed="rId7"/>
              <a:stretch>
                <a:fillRect/>
              </a:stretch>
            </a:blipFill>
          </p:spPr>
          <p:txBody>
            <a:bodyPr/>
            <a:lstStyle/>
            <a:p>
              <a:endParaRPr lang="en-US"/>
            </a:p>
          </p:txBody>
        </p:sp>
        <p:sp>
          <p:nvSpPr>
            <p:cNvPr id="39" name="TextBox 39"/>
            <p:cNvSpPr txBox="1"/>
            <p:nvPr/>
          </p:nvSpPr>
          <p:spPr>
            <a:xfrm>
              <a:off x="3798209" y="200158"/>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Gerência e Administração</a:t>
              </a:r>
            </a:p>
          </p:txBody>
        </p:sp>
        <p:sp>
          <p:nvSpPr>
            <p:cNvPr id="40" name="TextBox 40"/>
            <p:cNvSpPr txBox="1"/>
            <p:nvPr/>
          </p:nvSpPr>
          <p:spPr>
            <a:xfrm>
              <a:off x="10129581" y="200158"/>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TI e Infraestrutura</a:t>
              </a:r>
            </a:p>
          </p:txBody>
        </p:sp>
        <p:sp>
          <p:nvSpPr>
            <p:cNvPr id="41" name="TextBox 41"/>
            <p:cNvSpPr txBox="1"/>
            <p:nvPr/>
          </p:nvSpPr>
          <p:spPr>
            <a:xfrm>
              <a:off x="4415624" y="3675819"/>
              <a:ext cx="4144917"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Atendimento e Caixa</a:t>
              </a:r>
            </a:p>
          </p:txBody>
        </p:sp>
        <p:sp>
          <p:nvSpPr>
            <p:cNvPr id="42" name="TextBox 42"/>
            <p:cNvSpPr txBox="1"/>
            <p:nvPr/>
          </p:nvSpPr>
          <p:spPr>
            <a:xfrm>
              <a:off x="10308501" y="3675819"/>
              <a:ext cx="4992092"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Crédito e Financiamento</a:t>
              </a:r>
            </a:p>
          </p:txBody>
        </p:sp>
        <p:grpSp>
          <p:nvGrpSpPr>
            <p:cNvPr id="43" name="Group 43"/>
            <p:cNvGrpSpPr/>
            <p:nvPr/>
          </p:nvGrpSpPr>
          <p:grpSpPr>
            <a:xfrm>
              <a:off x="16078775" y="0"/>
              <a:ext cx="5792229" cy="3278944"/>
              <a:chOff x="0" y="0"/>
              <a:chExt cx="1144144" cy="647693"/>
            </a:xfrm>
          </p:grpSpPr>
          <p:sp>
            <p:nvSpPr>
              <p:cNvPr id="44" name="Freeform 44"/>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45" name="TextBox 45"/>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46" name="Group 46"/>
            <p:cNvGrpSpPr/>
            <p:nvPr/>
          </p:nvGrpSpPr>
          <p:grpSpPr>
            <a:xfrm>
              <a:off x="16055184" y="0"/>
              <a:ext cx="5792229" cy="972996"/>
              <a:chOff x="0" y="0"/>
              <a:chExt cx="1144144" cy="192197"/>
            </a:xfrm>
          </p:grpSpPr>
          <p:sp>
            <p:nvSpPr>
              <p:cNvPr id="47" name="Freeform 47"/>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48" name="TextBox 48"/>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grpSp>
          <p:nvGrpSpPr>
            <p:cNvPr id="49" name="Group 49"/>
            <p:cNvGrpSpPr/>
            <p:nvPr/>
          </p:nvGrpSpPr>
          <p:grpSpPr>
            <a:xfrm>
              <a:off x="16102366" y="3534351"/>
              <a:ext cx="5792229" cy="3278944"/>
              <a:chOff x="0" y="0"/>
              <a:chExt cx="1144144" cy="647693"/>
            </a:xfrm>
          </p:grpSpPr>
          <p:sp>
            <p:nvSpPr>
              <p:cNvPr id="50" name="Freeform 50"/>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51" name="TextBox 51"/>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52" name="Group 52"/>
            <p:cNvGrpSpPr/>
            <p:nvPr/>
          </p:nvGrpSpPr>
          <p:grpSpPr>
            <a:xfrm>
              <a:off x="16078775" y="3534351"/>
              <a:ext cx="5792229" cy="972996"/>
              <a:chOff x="0" y="0"/>
              <a:chExt cx="1144144" cy="192197"/>
            </a:xfrm>
          </p:grpSpPr>
          <p:sp>
            <p:nvSpPr>
              <p:cNvPr id="53" name="Freeform 53"/>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54" name="TextBox 54"/>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sp>
          <p:nvSpPr>
            <p:cNvPr id="55" name="TextBox 55"/>
            <p:cNvSpPr txBox="1"/>
            <p:nvPr/>
          </p:nvSpPr>
          <p:spPr>
            <a:xfrm>
              <a:off x="16323515" y="200158"/>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Diretoria Executiva</a:t>
              </a:r>
            </a:p>
          </p:txBody>
        </p:sp>
        <p:sp>
          <p:nvSpPr>
            <p:cNvPr id="56" name="TextBox 56"/>
            <p:cNvSpPr txBox="1"/>
            <p:nvPr/>
          </p:nvSpPr>
          <p:spPr>
            <a:xfrm>
              <a:off x="18158284" y="1591847"/>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- 5</a:t>
              </a:r>
            </a:p>
            <a:p>
              <a:pPr algn="ctr">
                <a:lnSpc>
                  <a:spcPts val="2800"/>
                </a:lnSpc>
              </a:pPr>
              <a:r>
                <a:rPr lang="en-US" sz="2000" b="1">
                  <a:solidFill>
                    <a:srgbClr val="B4CA96"/>
                  </a:solidFill>
                  <a:latin typeface="Aileron Bold"/>
                  <a:ea typeface="Aileron Bold"/>
                  <a:cs typeface="Aileron Bold"/>
                  <a:sym typeface="Aileron Bold"/>
                </a:rPr>
                <a:t>Filiais - 0</a:t>
              </a:r>
            </a:p>
          </p:txBody>
        </p:sp>
        <p:sp>
          <p:nvSpPr>
            <p:cNvPr id="57" name="TextBox 57"/>
            <p:cNvSpPr txBox="1"/>
            <p:nvPr/>
          </p:nvSpPr>
          <p:spPr>
            <a:xfrm>
              <a:off x="16502434" y="3675819"/>
              <a:ext cx="4992092"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Segurança e Compliance </a:t>
              </a:r>
            </a:p>
          </p:txBody>
        </p:sp>
        <p:sp>
          <p:nvSpPr>
            <p:cNvPr id="58" name="TextBox 58"/>
            <p:cNvSpPr txBox="1"/>
            <p:nvPr/>
          </p:nvSpPr>
          <p:spPr>
            <a:xfrm>
              <a:off x="5452159" y="1576316"/>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- 20</a:t>
              </a:r>
            </a:p>
            <a:p>
              <a:pPr algn="ctr">
                <a:lnSpc>
                  <a:spcPts val="2800"/>
                </a:lnSpc>
              </a:pPr>
              <a:r>
                <a:rPr lang="en-US" sz="2000" b="1">
                  <a:solidFill>
                    <a:srgbClr val="B4CA96"/>
                  </a:solidFill>
                  <a:latin typeface="Aileron Bold"/>
                  <a:ea typeface="Aileron Bold"/>
                  <a:cs typeface="Aileron Bold"/>
                  <a:sym typeface="Aileron Bold"/>
                </a:rPr>
                <a:t>Filiais - 5</a:t>
              </a:r>
            </a:p>
          </p:txBody>
        </p:sp>
        <p:sp>
          <p:nvSpPr>
            <p:cNvPr id="59" name="TextBox 59"/>
            <p:cNvSpPr txBox="1"/>
            <p:nvPr/>
          </p:nvSpPr>
          <p:spPr>
            <a:xfrm>
              <a:off x="11872040" y="1591847"/>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- 25</a:t>
              </a:r>
            </a:p>
            <a:p>
              <a:pPr algn="ctr">
                <a:lnSpc>
                  <a:spcPts val="2800"/>
                </a:lnSpc>
              </a:pPr>
              <a:r>
                <a:rPr lang="en-US" sz="2000" b="1">
                  <a:solidFill>
                    <a:srgbClr val="B4CA96"/>
                  </a:solidFill>
                  <a:latin typeface="Aileron Bold"/>
                  <a:ea typeface="Aileron Bold"/>
                  <a:cs typeface="Aileron Bold"/>
                  <a:sym typeface="Aileron Bold"/>
                </a:rPr>
                <a:t>Filiais - 5</a:t>
              </a:r>
            </a:p>
          </p:txBody>
        </p:sp>
        <p:sp>
          <p:nvSpPr>
            <p:cNvPr id="60" name="TextBox 60"/>
            <p:cNvSpPr txBox="1"/>
            <p:nvPr/>
          </p:nvSpPr>
          <p:spPr>
            <a:xfrm>
              <a:off x="5452159" y="5107421"/>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- 50</a:t>
              </a:r>
            </a:p>
            <a:p>
              <a:pPr algn="ctr">
                <a:lnSpc>
                  <a:spcPts val="2800"/>
                </a:lnSpc>
              </a:pPr>
              <a:r>
                <a:rPr lang="en-US" sz="2000" b="1">
                  <a:solidFill>
                    <a:srgbClr val="B4CA96"/>
                  </a:solidFill>
                  <a:latin typeface="Aileron Bold"/>
                  <a:ea typeface="Aileron Bold"/>
                  <a:cs typeface="Aileron Bold"/>
                  <a:sym typeface="Aileron Bold"/>
                </a:rPr>
                <a:t>Filiais - 20</a:t>
              </a:r>
            </a:p>
          </p:txBody>
        </p:sp>
        <p:sp>
          <p:nvSpPr>
            <p:cNvPr id="61" name="TextBox 61"/>
            <p:cNvSpPr txBox="1"/>
            <p:nvPr/>
          </p:nvSpPr>
          <p:spPr>
            <a:xfrm>
              <a:off x="11964351" y="5107421"/>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- 30</a:t>
              </a:r>
            </a:p>
            <a:p>
              <a:pPr algn="ctr">
                <a:lnSpc>
                  <a:spcPts val="2800"/>
                </a:lnSpc>
              </a:pPr>
              <a:r>
                <a:rPr lang="en-US" sz="2000" b="1">
                  <a:solidFill>
                    <a:srgbClr val="B4CA96"/>
                  </a:solidFill>
                  <a:latin typeface="Aileron Bold"/>
                  <a:ea typeface="Aileron Bold"/>
                  <a:cs typeface="Aileron Bold"/>
                  <a:sym typeface="Aileron Bold"/>
                </a:rPr>
                <a:t>Filiais - 7</a:t>
              </a:r>
            </a:p>
          </p:txBody>
        </p:sp>
        <p:sp>
          <p:nvSpPr>
            <p:cNvPr id="62" name="TextBox 62"/>
            <p:cNvSpPr txBox="1"/>
            <p:nvPr/>
          </p:nvSpPr>
          <p:spPr>
            <a:xfrm>
              <a:off x="18111102" y="5107421"/>
              <a:ext cx="1680392" cy="919689"/>
            </a:xfrm>
            <a:prstGeom prst="rect">
              <a:avLst/>
            </a:prstGeom>
          </p:spPr>
          <p:txBody>
            <a:bodyPr lIns="0" tIns="0" rIns="0" bIns="0" rtlCol="0" anchor="t">
              <a:spAutoFit/>
            </a:bodyPr>
            <a:lstStyle/>
            <a:p>
              <a:pPr algn="ctr">
                <a:lnSpc>
                  <a:spcPts val="2800"/>
                </a:lnSpc>
              </a:pPr>
              <a:r>
                <a:rPr lang="en-US" sz="2000" b="1">
                  <a:solidFill>
                    <a:srgbClr val="B4CA96"/>
                  </a:solidFill>
                  <a:latin typeface="Aileron Bold"/>
                  <a:ea typeface="Aileron Bold"/>
                  <a:cs typeface="Aileron Bold"/>
                  <a:sym typeface="Aileron Bold"/>
                </a:rPr>
                <a:t>Matriz - 20</a:t>
              </a:r>
            </a:p>
            <a:p>
              <a:pPr algn="ctr">
                <a:lnSpc>
                  <a:spcPts val="2800"/>
                </a:lnSpc>
              </a:pPr>
              <a:r>
                <a:rPr lang="en-US" sz="2000" b="1">
                  <a:solidFill>
                    <a:srgbClr val="B4CA96"/>
                  </a:solidFill>
                  <a:latin typeface="Aileron Bold"/>
                  <a:ea typeface="Aileron Bold"/>
                  <a:cs typeface="Aileron Bold"/>
                  <a:sym typeface="Aileron Bold"/>
                </a:rPr>
                <a:t>Filiais - 3</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912642" y="9478587"/>
            <a:ext cx="2179052" cy="647066"/>
          </a:xfrm>
          <a:custGeom>
            <a:avLst/>
            <a:gdLst/>
            <a:ahLst/>
            <a:cxnLst/>
            <a:rect l="l" t="t" r="r" b="b"/>
            <a:pathLst>
              <a:path w="2179052" h="647066">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3879023" y="419735"/>
            <a:ext cx="10529953" cy="608965"/>
          </a:xfrm>
          <a:prstGeom prst="rect">
            <a:avLst/>
          </a:prstGeom>
        </p:spPr>
        <p:txBody>
          <a:bodyPr lIns="0" tIns="0" rIns="0" bIns="0" rtlCol="0" anchor="t">
            <a:spAutoFit/>
          </a:bodyPr>
          <a:lstStyle/>
          <a:p>
            <a:pPr marL="0" lvl="0" indent="0" algn="ctr">
              <a:lnSpc>
                <a:spcPts val="4879"/>
              </a:lnSpc>
              <a:spcBef>
                <a:spcPct val="0"/>
              </a:spcBef>
            </a:pPr>
            <a:r>
              <a:rPr lang="en-US" sz="3999" b="1">
                <a:solidFill>
                  <a:srgbClr val="FCFFFB"/>
                </a:solidFill>
                <a:latin typeface="Montserrat Heavy"/>
                <a:ea typeface="Montserrat Heavy"/>
                <a:cs typeface="Montserrat Heavy"/>
                <a:sym typeface="Montserrat Heavy"/>
              </a:rPr>
              <a:t>Custos da implementação</a:t>
            </a:r>
          </a:p>
        </p:txBody>
      </p:sp>
      <p:sp>
        <p:nvSpPr>
          <p:cNvPr id="6" name="Freeform 6"/>
          <p:cNvSpPr/>
          <p:nvPr/>
        </p:nvSpPr>
        <p:spPr>
          <a:xfrm>
            <a:off x="438489" y="5996443"/>
            <a:ext cx="17006163" cy="3320798"/>
          </a:xfrm>
          <a:custGeom>
            <a:avLst/>
            <a:gdLst/>
            <a:ahLst/>
            <a:cxnLst/>
            <a:rect l="l" t="t" r="r" b="b"/>
            <a:pathLst>
              <a:path w="17006163" h="3320798">
                <a:moveTo>
                  <a:pt x="0" y="0"/>
                </a:moveTo>
                <a:lnTo>
                  <a:pt x="17006163" y="0"/>
                </a:lnTo>
                <a:lnTo>
                  <a:pt x="17006163" y="3320798"/>
                </a:lnTo>
                <a:lnTo>
                  <a:pt x="0" y="332079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698154" y="5274143"/>
            <a:ext cx="11210718" cy="608965"/>
          </a:xfrm>
          <a:prstGeom prst="rect">
            <a:avLst/>
          </a:prstGeom>
        </p:spPr>
        <p:txBody>
          <a:bodyPr lIns="0" tIns="0" rIns="0" bIns="0" rtlCol="0" anchor="t">
            <a:spAutoFit/>
          </a:bodyPr>
          <a:lstStyle/>
          <a:p>
            <a:pPr marL="0" lvl="0" indent="0" algn="ctr">
              <a:lnSpc>
                <a:spcPts val="4879"/>
              </a:lnSpc>
              <a:spcBef>
                <a:spcPct val="0"/>
              </a:spcBef>
            </a:pPr>
            <a:r>
              <a:rPr lang="en-US" sz="3999" b="1">
                <a:solidFill>
                  <a:srgbClr val="FCFFFB"/>
                </a:solidFill>
                <a:latin typeface="Montserrat Heavy"/>
                <a:ea typeface="Montserrat Heavy"/>
                <a:cs typeface="Montserrat Heavy"/>
                <a:sym typeface="Montserrat Heavy"/>
              </a:rPr>
              <a:t>Cálculo de Links de dados e de Internet</a:t>
            </a:r>
          </a:p>
        </p:txBody>
      </p:sp>
      <p:grpSp>
        <p:nvGrpSpPr>
          <p:cNvPr id="8" name="Group 8"/>
          <p:cNvGrpSpPr/>
          <p:nvPr/>
        </p:nvGrpSpPr>
        <p:grpSpPr>
          <a:xfrm>
            <a:off x="4175348" y="1919585"/>
            <a:ext cx="9110395" cy="2459208"/>
            <a:chOff x="0" y="0"/>
            <a:chExt cx="12147193" cy="3278944"/>
          </a:xfrm>
        </p:grpSpPr>
        <p:grpSp>
          <p:nvGrpSpPr>
            <p:cNvPr id="9" name="Group 9"/>
            <p:cNvGrpSpPr/>
            <p:nvPr/>
          </p:nvGrpSpPr>
          <p:grpSpPr>
            <a:xfrm>
              <a:off x="23591" y="0"/>
              <a:ext cx="5792229" cy="3278944"/>
              <a:chOff x="0" y="0"/>
              <a:chExt cx="1144144" cy="647693"/>
            </a:xfrm>
          </p:grpSpPr>
          <p:sp>
            <p:nvSpPr>
              <p:cNvPr id="10" name="Freeform 10"/>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11" name="TextBox 11"/>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12" name="Group 12"/>
            <p:cNvGrpSpPr/>
            <p:nvPr/>
          </p:nvGrpSpPr>
          <p:grpSpPr>
            <a:xfrm>
              <a:off x="0" y="0"/>
              <a:ext cx="5792229" cy="972996"/>
              <a:chOff x="0" y="0"/>
              <a:chExt cx="1144144" cy="192197"/>
            </a:xfrm>
          </p:grpSpPr>
          <p:sp>
            <p:nvSpPr>
              <p:cNvPr id="13" name="Freeform 13"/>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14" name="TextBox 14"/>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6354963" y="0"/>
              <a:ext cx="5792229" cy="3278944"/>
              <a:chOff x="0" y="0"/>
              <a:chExt cx="1144144" cy="647693"/>
            </a:xfrm>
          </p:grpSpPr>
          <p:sp>
            <p:nvSpPr>
              <p:cNvPr id="16" name="Freeform 16"/>
              <p:cNvSpPr/>
              <p:nvPr/>
            </p:nvSpPr>
            <p:spPr>
              <a:xfrm>
                <a:off x="0" y="0"/>
                <a:ext cx="1144144" cy="647693"/>
              </a:xfrm>
              <a:custGeom>
                <a:avLst/>
                <a:gdLst/>
                <a:ahLst/>
                <a:cxnLst/>
                <a:rect l="l" t="t" r="r" b="b"/>
                <a:pathLst>
                  <a:path w="1144144" h="647693">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txBody>
              <a:bodyPr/>
              <a:lstStyle/>
              <a:p>
                <a:endParaRPr lang="en-US"/>
              </a:p>
            </p:txBody>
          </p:sp>
          <p:sp>
            <p:nvSpPr>
              <p:cNvPr id="17" name="TextBox 17"/>
              <p:cNvSpPr txBox="1"/>
              <p:nvPr/>
            </p:nvSpPr>
            <p:spPr>
              <a:xfrm>
                <a:off x="0" y="-47625"/>
                <a:ext cx="1144144" cy="695318"/>
              </a:xfrm>
              <a:prstGeom prst="rect">
                <a:avLst/>
              </a:prstGeom>
            </p:spPr>
            <p:txBody>
              <a:bodyPr lIns="50800" tIns="50800" rIns="50800" bIns="50800" rtlCol="0" anchor="ctr"/>
              <a:lstStyle/>
              <a:p>
                <a:pPr algn="ctr">
                  <a:lnSpc>
                    <a:spcPts val="3360"/>
                  </a:lnSpc>
                </a:pPr>
                <a:endParaRPr/>
              </a:p>
            </p:txBody>
          </p:sp>
        </p:grpSp>
        <p:grpSp>
          <p:nvGrpSpPr>
            <p:cNvPr id="18" name="Group 18"/>
            <p:cNvGrpSpPr/>
            <p:nvPr/>
          </p:nvGrpSpPr>
          <p:grpSpPr>
            <a:xfrm>
              <a:off x="6331372" y="0"/>
              <a:ext cx="5792229" cy="972996"/>
              <a:chOff x="0" y="0"/>
              <a:chExt cx="1144144" cy="192197"/>
            </a:xfrm>
          </p:grpSpPr>
          <p:sp>
            <p:nvSpPr>
              <p:cNvPr id="19" name="Freeform 19"/>
              <p:cNvSpPr/>
              <p:nvPr/>
            </p:nvSpPr>
            <p:spPr>
              <a:xfrm>
                <a:off x="0" y="0"/>
                <a:ext cx="1144144" cy="192197"/>
              </a:xfrm>
              <a:custGeom>
                <a:avLst/>
                <a:gdLst/>
                <a:ahLst/>
                <a:cxnLst/>
                <a:rect l="l" t="t" r="r" b="b"/>
                <a:pathLst>
                  <a:path w="1144144" h="192197">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txBody>
              <a:bodyPr/>
              <a:lstStyle/>
              <a:p>
                <a:endParaRPr lang="en-US"/>
              </a:p>
            </p:txBody>
          </p:sp>
          <p:sp>
            <p:nvSpPr>
              <p:cNvPr id="20" name="TextBox 20"/>
              <p:cNvSpPr txBox="1"/>
              <p:nvPr/>
            </p:nvSpPr>
            <p:spPr>
              <a:xfrm>
                <a:off x="0" y="-47625"/>
                <a:ext cx="1144144" cy="239822"/>
              </a:xfrm>
              <a:prstGeom prst="rect">
                <a:avLst/>
              </a:prstGeom>
            </p:spPr>
            <p:txBody>
              <a:bodyPr lIns="50800" tIns="50800" rIns="50800" bIns="50800" rtlCol="0" anchor="ctr"/>
              <a:lstStyle/>
              <a:p>
                <a:pPr algn="ctr">
                  <a:lnSpc>
                    <a:spcPts val="3360"/>
                  </a:lnSpc>
                </a:pPr>
                <a:endParaRPr/>
              </a:p>
            </p:txBody>
          </p:sp>
        </p:grpSp>
        <p:sp>
          <p:nvSpPr>
            <p:cNvPr id="21" name="TextBox 21"/>
            <p:cNvSpPr txBox="1"/>
            <p:nvPr/>
          </p:nvSpPr>
          <p:spPr>
            <a:xfrm>
              <a:off x="268331" y="200158"/>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MATRIZ</a:t>
              </a:r>
            </a:p>
          </p:txBody>
        </p:sp>
        <p:sp>
          <p:nvSpPr>
            <p:cNvPr id="22" name="TextBox 22"/>
            <p:cNvSpPr txBox="1"/>
            <p:nvPr/>
          </p:nvSpPr>
          <p:spPr>
            <a:xfrm>
              <a:off x="6599704" y="200158"/>
              <a:ext cx="5302749" cy="503129"/>
            </a:xfrm>
            <a:prstGeom prst="rect">
              <a:avLst/>
            </a:prstGeom>
          </p:spPr>
          <p:txBody>
            <a:bodyPr lIns="0" tIns="0" rIns="0" bIns="0" rtlCol="0" anchor="t">
              <a:spAutoFit/>
            </a:bodyPr>
            <a:lstStyle/>
            <a:p>
              <a:pPr algn="ctr">
                <a:lnSpc>
                  <a:spcPts val="3220"/>
                </a:lnSpc>
              </a:pPr>
              <a:r>
                <a:rPr lang="en-US" sz="2300" b="1">
                  <a:solidFill>
                    <a:srgbClr val="EFFFDA"/>
                  </a:solidFill>
                  <a:latin typeface="Aileron Heavy"/>
                  <a:ea typeface="Aileron Heavy"/>
                  <a:cs typeface="Aileron Heavy"/>
                  <a:sym typeface="Aileron Heavy"/>
                </a:rPr>
                <a:t>CADA FILIAL</a:t>
              </a:r>
            </a:p>
          </p:txBody>
        </p:sp>
        <p:sp>
          <p:nvSpPr>
            <p:cNvPr id="23" name="TextBox 23"/>
            <p:cNvSpPr txBox="1"/>
            <p:nvPr/>
          </p:nvSpPr>
          <p:spPr>
            <a:xfrm>
              <a:off x="895997" y="1568512"/>
              <a:ext cx="4047418" cy="745245"/>
            </a:xfrm>
            <a:prstGeom prst="rect">
              <a:avLst/>
            </a:prstGeom>
          </p:spPr>
          <p:txBody>
            <a:bodyPr lIns="0" tIns="0" rIns="0" bIns="0" rtlCol="0" anchor="t">
              <a:spAutoFit/>
            </a:bodyPr>
            <a:lstStyle/>
            <a:p>
              <a:pPr algn="ctr">
                <a:lnSpc>
                  <a:spcPts val="4678"/>
                </a:lnSpc>
              </a:pPr>
              <a:r>
                <a:rPr lang="en-US" sz="3342" b="1">
                  <a:solidFill>
                    <a:srgbClr val="FFFFFF"/>
                  </a:solidFill>
                  <a:latin typeface="Open Sans Bold"/>
                  <a:ea typeface="Open Sans Bold"/>
                  <a:cs typeface="Open Sans Bold"/>
                  <a:sym typeface="Open Sans Bold"/>
                </a:rPr>
                <a:t> R$ 943.335,64 </a:t>
              </a:r>
            </a:p>
          </p:txBody>
        </p:sp>
        <p:sp>
          <p:nvSpPr>
            <p:cNvPr id="24" name="TextBox 24"/>
            <p:cNvSpPr txBox="1"/>
            <p:nvPr/>
          </p:nvSpPr>
          <p:spPr>
            <a:xfrm>
              <a:off x="7348338" y="1572797"/>
              <a:ext cx="4097881" cy="740960"/>
            </a:xfrm>
            <a:prstGeom prst="rect">
              <a:avLst/>
            </a:prstGeom>
          </p:spPr>
          <p:txBody>
            <a:bodyPr lIns="0" tIns="0" rIns="0" bIns="0" rtlCol="0" anchor="t">
              <a:spAutoFit/>
            </a:bodyPr>
            <a:lstStyle/>
            <a:p>
              <a:pPr algn="ctr">
                <a:lnSpc>
                  <a:spcPts val="4675"/>
                </a:lnSpc>
              </a:pPr>
              <a:r>
                <a:rPr lang="en-US" sz="3339" b="1">
                  <a:solidFill>
                    <a:srgbClr val="FFFFFF"/>
                  </a:solidFill>
                  <a:latin typeface="Open Sans Bold"/>
                  <a:ea typeface="Open Sans Bold"/>
                  <a:cs typeface="Open Sans Bold"/>
                  <a:sym typeface="Open Sans Bold"/>
                </a:rPr>
                <a:t> R$ 250.951,79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047416" y="3421479"/>
            <a:ext cx="7605719" cy="2002790"/>
          </a:xfrm>
          <a:prstGeom prst="rect">
            <a:avLst/>
          </a:prstGeom>
        </p:spPr>
        <p:txBody>
          <a:bodyPr lIns="0" tIns="0" rIns="0" bIns="0" rtlCol="0" anchor="t">
            <a:spAutoFit/>
          </a:bodyPr>
          <a:lstStyle/>
          <a:p>
            <a:pPr marL="0" lvl="0" indent="0" algn="r">
              <a:lnSpc>
                <a:spcPts val="7930"/>
              </a:lnSpc>
              <a:spcBef>
                <a:spcPct val="0"/>
              </a:spcBef>
            </a:pPr>
            <a:r>
              <a:rPr lang="en-US" sz="6500" b="1">
                <a:solidFill>
                  <a:srgbClr val="FCFFFB"/>
                </a:solidFill>
                <a:latin typeface="Montserrat Heavy"/>
                <a:ea typeface="Montserrat Heavy"/>
                <a:cs typeface="Montserrat Heavy"/>
                <a:sym typeface="Montserrat Heavy"/>
              </a:rPr>
              <a:t>E</a:t>
            </a:r>
            <a:r>
              <a:rPr lang="en-US" sz="6500" b="1" u="none" strike="noStrike">
                <a:solidFill>
                  <a:srgbClr val="FCFFFB"/>
                </a:solidFill>
                <a:latin typeface="Montserrat Heavy"/>
                <a:ea typeface="Montserrat Heavy"/>
                <a:cs typeface="Montserrat Heavy"/>
                <a:sym typeface="Montserrat Heavy"/>
              </a:rPr>
              <a:t>strutura Lógica e Física da Rede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5885881" y="0"/>
            <a:ext cx="2402119" cy="10287000"/>
            <a:chOff x="0" y="0"/>
            <a:chExt cx="632657" cy="2709333"/>
          </a:xfrm>
        </p:grpSpPr>
        <p:sp>
          <p:nvSpPr>
            <p:cNvPr id="4" name="Freeform 4"/>
            <p:cNvSpPr/>
            <p:nvPr/>
          </p:nvSpPr>
          <p:spPr>
            <a:xfrm>
              <a:off x="0" y="0"/>
              <a:ext cx="632657" cy="2709333"/>
            </a:xfrm>
            <a:custGeom>
              <a:avLst/>
              <a:gdLst/>
              <a:ahLst/>
              <a:cxnLst/>
              <a:rect l="l" t="t" r="r" b="b"/>
              <a:pathLst>
                <a:path w="632657" h="2709333">
                  <a:moveTo>
                    <a:pt x="0" y="0"/>
                  </a:moveTo>
                  <a:lnTo>
                    <a:pt x="632657" y="0"/>
                  </a:lnTo>
                  <a:lnTo>
                    <a:pt x="632657" y="2709333"/>
                  </a:lnTo>
                  <a:lnTo>
                    <a:pt x="0" y="2709333"/>
                  </a:lnTo>
                  <a:close/>
                </a:path>
              </a:pathLst>
            </a:custGeom>
            <a:solidFill>
              <a:srgbClr val="1E4436"/>
            </a:solidFill>
          </p:spPr>
          <p:txBody>
            <a:bodyPr/>
            <a:lstStyle/>
            <a:p>
              <a:endParaRPr lang="en-US"/>
            </a:p>
          </p:txBody>
        </p:sp>
        <p:sp>
          <p:nvSpPr>
            <p:cNvPr id="5" name="TextBox 5"/>
            <p:cNvSpPr txBox="1"/>
            <p:nvPr/>
          </p:nvSpPr>
          <p:spPr>
            <a:xfrm>
              <a:off x="0" y="-47625"/>
              <a:ext cx="632657" cy="2756958"/>
            </a:xfrm>
            <a:prstGeom prst="rect">
              <a:avLst/>
            </a:prstGeom>
          </p:spPr>
          <p:txBody>
            <a:bodyPr lIns="50800" tIns="50800" rIns="50800" bIns="50800" rtlCol="0" anchor="ctr"/>
            <a:lstStyle/>
            <a:p>
              <a:pPr algn="ctr">
                <a:lnSpc>
                  <a:spcPts val="3360"/>
                </a:lnSpc>
              </a:pPr>
              <a:endParaRPr/>
            </a:p>
          </p:txBody>
        </p:sp>
      </p:grpSp>
      <p:sp>
        <p:nvSpPr>
          <p:cNvPr id="6" name="Freeform 6"/>
          <p:cNvSpPr/>
          <p:nvPr/>
        </p:nvSpPr>
        <p:spPr>
          <a:xfrm>
            <a:off x="17259300" y="9317241"/>
            <a:ext cx="969759" cy="969759"/>
          </a:xfrm>
          <a:custGeom>
            <a:avLst/>
            <a:gdLst/>
            <a:ahLst/>
            <a:cxnLst/>
            <a:rect l="l" t="t" r="r" b="b"/>
            <a:pathLst>
              <a:path w="969759" h="969759">
                <a:moveTo>
                  <a:pt x="0" y="0"/>
                </a:moveTo>
                <a:lnTo>
                  <a:pt x="969759" y="0"/>
                </a:lnTo>
                <a:lnTo>
                  <a:pt x="969759" y="969759"/>
                </a:lnTo>
                <a:lnTo>
                  <a:pt x="0" y="969759"/>
                </a:lnTo>
                <a:lnTo>
                  <a:pt x="0" y="0"/>
                </a:lnTo>
                <a:close/>
              </a:path>
            </a:pathLst>
          </a:custGeom>
          <a:blipFill>
            <a:blip r:embed="rId3"/>
            <a:stretch>
              <a:fillRect/>
            </a:stretch>
          </a:blipFill>
        </p:spPr>
        <p:txBody>
          <a:bodyPr/>
          <a:lstStyle/>
          <a:p>
            <a:endParaRPr lang="en-US"/>
          </a:p>
        </p:txBody>
      </p:sp>
      <p:sp>
        <p:nvSpPr>
          <p:cNvPr id="7" name="Freeform 7"/>
          <p:cNvSpPr/>
          <p:nvPr/>
        </p:nvSpPr>
        <p:spPr>
          <a:xfrm>
            <a:off x="2554958" y="1363413"/>
            <a:ext cx="10257105" cy="8769825"/>
          </a:xfrm>
          <a:custGeom>
            <a:avLst/>
            <a:gdLst/>
            <a:ahLst/>
            <a:cxnLst/>
            <a:rect l="l" t="t" r="r" b="b"/>
            <a:pathLst>
              <a:path w="10257105" h="8769825">
                <a:moveTo>
                  <a:pt x="0" y="0"/>
                </a:moveTo>
                <a:lnTo>
                  <a:pt x="10257105" y="0"/>
                </a:lnTo>
                <a:lnTo>
                  <a:pt x="10257105" y="8769826"/>
                </a:lnTo>
                <a:lnTo>
                  <a:pt x="0" y="8769826"/>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484476" y="381530"/>
            <a:ext cx="11729225" cy="768350"/>
          </a:xfrm>
          <a:prstGeom prst="rect">
            <a:avLst/>
          </a:prstGeom>
        </p:spPr>
        <p:txBody>
          <a:bodyPr lIns="0" tIns="0" rIns="0" bIns="0" rtlCol="0" anchor="t">
            <a:spAutoFit/>
          </a:bodyPr>
          <a:lstStyle/>
          <a:p>
            <a:pPr marL="0" lvl="0" indent="0" algn="l">
              <a:lnSpc>
                <a:spcPts val="6100"/>
              </a:lnSpc>
              <a:spcBef>
                <a:spcPct val="0"/>
              </a:spcBef>
            </a:pPr>
            <a:r>
              <a:rPr lang="en-US" sz="5000" b="1">
                <a:solidFill>
                  <a:srgbClr val="1E4436"/>
                </a:solidFill>
                <a:latin typeface="Montserrat Heavy"/>
                <a:ea typeface="Montserrat Heavy"/>
                <a:cs typeface="Montserrat Heavy"/>
                <a:sym typeface="Montserrat Heavy"/>
              </a:rPr>
              <a:t>Serviços de Rede implementados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1671</Words>
  <Application>Microsoft Macintosh PowerPoint</Application>
  <PresentationFormat>Custom</PresentationFormat>
  <Paragraphs>177</Paragraphs>
  <Slides>38</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3" baseType="lpstr">
      <vt:lpstr>Aileron Bold</vt:lpstr>
      <vt:lpstr>Aileron Heavy</vt:lpstr>
      <vt:lpstr>Prompt</vt:lpstr>
      <vt:lpstr>Aileron</vt:lpstr>
      <vt:lpstr>Open Sans Bold</vt:lpstr>
      <vt:lpstr>Calibri</vt:lpstr>
      <vt:lpstr>Montserrat Heavy</vt:lpstr>
      <vt:lpstr>Prompt Heavy</vt:lpstr>
      <vt:lpstr>Open Sans</vt:lpstr>
      <vt:lpstr>Prompt Bold</vt:lpstr>
      <vt:lpstr>Arial</vt:lpstr>
      <vt:lpstr>Montserrat Bold</vt:lpstr>
      <vt:lpstr>Montserrat Ultra-Bold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Dark Green Simple Forest Of The Future Presentation</dc:title>
  <cp:lastModifiedBy>Jully Anne Roman Palhano Dutra</cp:lastModifiedBy>
  <cp:revision>2</cp:revision>
  <dcterms:created xsi:type="dcterms:W3CDTF">2006-08-16T00:00:00Z</dcterms:created>
  <dcterms:modified xsi:type="dcterms:W3CDTF">2025-06-21T20:33:16Z</dcterms:modified>
  <dc:identifier>DAGnQr5d9Ys</dc:identifier>
</cp:coreProperties>
</file>